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30.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30.xml" ContentType="application/vnd.openxmlformats-officedocument.presentationml.notesSlide+xml"/>
  <Override PartName="/ppt/_rels/presentation.xml.rels" ContentType="application/vnd.openxmlformats-package.relationships+xml"/>
  <Override PartName="/ppt/media/image13.png" ContentType="image/png"/>
  <Override PartName="/ppt/media/image12.png" ContentType="image/png"/>
  <Override PartName="/ppt/media/image8.jpeg" ContentType="image/jpeg"/>
  <Override PartName="/ppt/media/image5.png" ContentType="image/png"/>
  <Override PartName="/ppt/media/image11.png" ContentType="image/png"/>
  <Override PartName="/ppt/media/image7.jpeg" ContentType="image/jpeg"/>
  <Override PartName="/ppt/media/image18.png" ContentType="image/png"/>
  <Override PartName="/ppt/media/image20.png" ContentType="image/png"/>
  <Override PartName="/ppt/media/image6.png" ContentType="image/png"/>
  <Override PartName="/ppt/media/image4.jpeg" ContentType="image/jpeg"/>
  <Override PartName="/ppt/media/image2.png" ContentType="image/png"/>
  <Override PartName="/ppt/media/image25.png" ContentType="image/png"/>
  <Override PartName="/ppt/media/image24.png" ContentType="image/png"/>
  <Override PartName="/ppt/media/image23.png" ContentType="image/png"/>
  <Override PartName="/ppt/media/image22.png" ContentType="image/png"/>
  <Override PartName="/ppt/media/image1.jpeg" ContentType="image/jpeg"/>
  <Override PartName="/ppt/media/image10.png" ContentType="image/png"/>
  <Override PartName="/ppt/media/image21.png" ContentType="image/png"/>
  <Override PartName="/ppt/media/image19.png" ContentType="image/png"/>
  <Override PartName="/ppt/media/image17.png" ContentType="image/png"/>
  <Override PartName="/ppt/media/image16.png" ContentType="image/png"/>
  <Override PartName="/ppt/media/image14.png" ContentType="image/png"/>
  <Override PartName="/ppt/media/image9.jpeg" ContentType="image/jpeg"/>
  <Override PartName="/ppt/media/image3.jpeg" ContentType="image/jpeg"/>
  <Override PartName="/ppt/media/image15.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slide30.xml" ContentType="application/vnd.openxmlformats-officedocument.presentationml.slide+xml"/>
  <Override PartName="/ppt/slides/slide28.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2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2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2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6C3A8EC5-50B2-47AB-B3C8-45E6A8E010F6}"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Google Shape;64;p1:notes"/>
          <p:cNvSpPr/>
          <p:nvPr/>
        </p:nvSpPr>
        <p:spPr>
          <a:xfrm>
            <a:off x="3886200" y="8686800"/>
            <a:ext cx="2971440" cy="456840"/>
          </a:xfrm>
          <a:prstGeom prst="rect">
            <a:avLst/>
          </a:prstGeom>
          <a:noFill/>
          <a:ln w="0">
            <a:noFill/>
          </a:ln>
        </p:spPr>
        <p:style>
          <a:lnRef idx="0"/>
          <a:fillRef idx="0"/>
          <a:effectRef idx="0"/>
          <a:fontRef idx="minor"/>
        </p:style>
        <p:txBody>
          <a:bodyPr lIns="90000" rIns="90000" tIns="46800" bIns="46800" anchor="b">
            <a:noAutofit/>
          </a:bodyPr>
          <a:p>
            <a:pPr algn="r">
              <a:lnSpc>
                <a:spcPct val="100000"/>
              </a:lnSpc>
              <a:tabLst>
                <a:tab algn="l" pos="0"/>
              </a:tabLst>
            </a:pPr>
            <a:fld id="{B89D0032-D506-4D08-A6CB-FD72BC3C4386}"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Arial"/>
            </a:endParaRPr>
          </a:p>
        </p:txBody>
      </p:sp>
      <p:sp>
        <p:nvSpPr>
          <p:cNvPr id="231" name="PlaceHolder 1"/>
          <p:cNvSpPr>
            <a:spLocks noGrp="1"/>
          </p:cNvSpPr>
          <p:nvPr>
            <p:ph type="sldImg"/>
          </p:nvPr>
        </p:nvSpPr>
        <p:spPr>
          <a:xfrm>
            <a:off x="1143000" y="685800"/>
            <a:ext cx="4571640" cy="3428640"/>
          </a:xfrm>
          <a:prstGeom prst="rect">
            <a:avLst/>
          </a:prstGeom>
          <a:ln w="0">
            <a:noFill/>
          </a:ln>
        </p:spPr>
      </p:sp>
      <p:sp>
        <p:nvSpPr>
          <p:cNvPr id="232"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marL="216000" indent="0">
              <a:buNone/>
            </a:pPr>
            <a:endParaRPr b="0" lang="en-US" sz="1200" spc="-1" strike="noStrike">
              <a:solidFill>
                <a:srgbClr val="000000"/>
              </a:solidFill>
              <a:latin typeface="Arial"/>
              <a:ea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1143000" y="685800"/>
            <a:ext cx="4571640" cy="3428640"/>
          </a:xfrm>
          <a:prstGeom prst="rect">
            <a:avLst/>
          </a:prstGeom>
          <a:ln w="0">
            <a:noFill/>
          </a:ln>
        </p:spPr>
      </p:sp>
      <p:sp>
        <p:nvSpPr>
          <p:cNvPr id="255"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15000"/>
              </a:lnSpc>
              <a:buNone/>
              <a:tabLst>
                <a:tab algn="l" pos="0"/>
              </a:tabLst>
            </a:pPr>
            <a:r>
              <a:rPr b="0" lang="en-US" sz="1200" spc="-1" strike="noStrike">
                <a:solidFill>
                  <a:srgbClr val="000000"/>
                </a:solidFill>
                <a:latin typeface="Times New Roman"/>
                <a:ea typeface="Times New Roman"/>
              </a:rPr>
              <a:t>Dependence on constrained resource environments – drivers are uniquely dependent on roadside built environments for basic needs, yet have limited volition in the selection of resources due to their large vehicles that limit the array of resources that can be accessed</a:t>
            </a:r>
            <a:endParaRPr b="0" lang="en-US" sz="1200" spc="-1" strike="noStrike">
              <a:solidFill>
                <a:srgbClr val="000000"/>
              </a:solidFill>
              <a:latin typeface="Arial"/>
            </a:endParaRPr>
          </a:p>
          <a:p>
            <a:pPr indent="0">
              <a:lnSpc>
                <a:spcPct val="115000"/>
              </a:lnSpc>
              <a:buNone/>
              <a:tabLst>
                <a:tab algn="l" pos="0"/>
              </a:tabLst>
            </a:pPr>
            <a:endParaRPr b="0" lang="en-US" sz="1200" spc="-1" strike="noStrike">
              <a:solidFill>
                <a:srgbClr val="000000"/>
              </a:solidFill>
              <a:latin typeface="Arial"/>
            </a:endParaRPr>
          </a:p>
          <a:p>
            <a:pPr indent="0">
              <a:lnSpc>
                <a:spcPct val="115000"/>
              </a:lnSpc>
              <a:buNone/>
              <a:tabLst>
                <a:tab algn="l" pos="0"/>
              </a:tabLst>
            </a:pPr>
            <a:r>
              <a:rPr b="0" lang="en-US" sz="1200" spc="-1" strike="noStrike">
                <a:solidFill>
                  <a:srgbClr val="000000"/>
                </a:solidFill>
                <a:latin typeface="Calibri"/>
                <a:ea typeface="Calibri"/>
              </a:rPr>
              <a:t>Complex systems theoretical concepts: </a:t>
            </a:r>
            <a:r>
              <a:rPr b="0" lang="en-US" sz="1200" spc="-1" strike="noStrike">
                <a:solidFill>
                  <a:srgbClr val="000000"/>
                </a:solidFill>
                <a:latin typeface="Times New Roman"/>
                <a:ea typeface="Times New Roman"/>
              </a:rPr>
              <a:t>Heterogeneity (among individuals and explicit spatial environments)</a:t>
            </a:r>
            <a:endParaRPr b="0" lang="en-US" sz="1200" spc="-1" strike="noStrike">
              <a:solidFill>
                <a:srgbClr val="000000"/>
              </a:solidFill>
              <a:latin typeface="Arial"/>
            </a:endParaRPr>
          </a:p>
          <a:p>
            <a:pPr indent="0">
              <a:lnSpc>
                <a:spcPct val="115000"/>
              </a:lnSpc>
              <a:buNone/>
              <a:tabLst>
                <a:tab algn="l" pos="0"/>
              </a:tabLst>
            </a:pPr>
            <a:endParaRPr b="0" lang="en-US" sz="1100" spc="-1" strike="noStrike">
              <a:solidFill>
                <a:srgbClr val="000000"/>
              </a:solidFill>
              <a:latin typeface="Arial"/>
            </a:endParaRPr>
          </a:p>
          <a:p>
            <a:pPr indent="0">
              <a:lnSpc>
                <a:spcPct val="115000"/>
              </a:lnSpc>
              <a:buNone/>
              <a:tabLst>
                <a:tab algn="l" pos="0"/>
              </a:tabLst>
            </a:pPr>
            <a:r>
              <a:rPr b="0" lang="en-US" sz="1200" spc="-1" strike="noStrike">
                <a:solidFill>
                  <a:srgbClr val="000000"/>
                </a:solidFill>
                <a:latin typeface="Calibri"/>
                <a:ea typeface="Calibri"/>
              </a:rPr>
              <a:t>Implications for health/safety: </a:t>
            </a:r>
            <a:r>
              <a:rPr b="0" lang="en-US" sz="1200" spc="-1" strike="noStrike">
                <a:solidFill>
                  <a:srgbClr val="000000"/>
                </a:solidFill>
                <a:latin typeface="Times New Roman"/>
                <a:ea typeface="Times New Roman"/>
              </a:rPr>
              <a:t>Differences among truck stop entities (e.g., chain vs. independent locations) in characteristics of retail food environments</a:t>
            </a:r>
            <a:endParaRPr b="0" lang="en-US" sz="1200" spc="-1" strike="noStrike">
              <a:solidFill>
                <a:srgbClr val="000000"/>
              </a:solidFill>
              <a:latin typeface="Arial"/>
            </a:endParaRPr>
          </a:p>
        </p:txBody>
      </p:sp>
      <p:sp>
        <p:nvSpPr>
          <p:cNvPr id="256" name="PlaceHolder 3"/>
          <p:cNvSpPr>
            <a:spLocks noGrp="1"/>
          </p:cNvSpPr>
          <p:nvPr>
            <p:ph type="sldNum" idx="11"/>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C69C2DA1-4B24-407A-B6F7-E724933DBBD7}"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1143000" y="685800"/>
            <a:ext cx="4571640" cy="3428640"/>
          </a:xfrm>
          <a:prstGeom prst="rect">
            <a:avLst/>
          </a:prstGeom>
          <a:ln w="0">
            <a:noFill/>
          </a:ln>
        </p:spPr>
      </p:sp>
      <p:sp>
        <p:nvSpPr>
          <p:cNvPr id="258"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15000"/>
              </a:lnSpc>
              <a:buNone/>
              <a:tabLst>
                <a:tab algn="l" pos="0"/>
              </a:tabLst>
            </a:pPr>
            <a:r>
              <a:rPr b="0" lang="en-US" sz="1200" spc="-1" strike="noStrike">
                <a:solidFill>
                  <a:srgbClr val="000000"/>
                </a:solidFill>
                <a:latin typeface="Times New Roman"/>
                <a:ea typeface="Times New Roman"/>
              </a:rPr>
              <a:t>Restrictive policy environment – driver behavior ‘rules’ are governed by a dizzying array of federal, state, and corporate policies pertaining to work hours, rest hours, vehicle inspections, medical certification, operating procedures, etc.</a:t>
            </a:r>
            <a:endParaRPr b="0" lang="en-US" sz="1200" spc="-1" strike="noStrike">
              <a:solidFill>
                <a:srgbClr val="000000"/>
              </a:solidFill>
              <a:latin typeface="Arial"/>
            </a:endParaRPr>
          </a:p>
          <a:p>
            <a:pPr indent="0">
              <a:lnSpc>
                <a:spcPct val="115000"/>
              </a:lnSpc>
              <a:buNone/>
              <a:tabLst>
                <a:tab algn="l" pos="0"/>
              </a:tabLst>
            </a:pPr>
            <a:endParaRPr b="0" lang="en-US" sz="1100" spc="-1" strike="noStrike">
              <a:solidFill>
                <a:srgbClr val="000000"/>
              </a:solidFill>
              <a:latin typeface="Arial"/>
            </a:endParaRPr>
          </a:p>
          <a:p>
            <a:pPr indent="0">
              <a:lnSpc>
                <a:spcPct val="115000"/>
              </a:lnSpc>
              <a:buNone/>
              <a:tabLst>
                <a:tab algn="l" pos="0"/>
              </a:tabLst>
            </a:pPr>
            <a:r>
              <a:rPr b="0" lang="en-US" sz="1200" spc="-1" strike="noStrike">
                <a:solidFill>
                  <a:srgbClr val="000000"/>
                </a:solidFill>
                <a:latin typeface="Calibri"/>
                <a:ea typeface="Calibri"/>
              </a:rPr>
              <a:t>Complex systems theoretical concepts: </a:t>
            </a:r>
            <a:r>
              <a:rPr b="0" lang="en-US" sz="1200" spc="-1" strike="noStrike">
                <a:solidFill>
                  <a:srgbClr val="000000"/>
                </a:solidFill>
                <a:latin typeface="Times New Roman"/>
                <a:ea typeface="Times New Roman"/>
              </a:rPr>
              <a:t>Disaggregated (individual-level) characteristics (e.g., effects of local environment/localized perception; diverse actors) and behaviors (e.g., siloed perception, decision-making, learning, and adaptation based on context)</a:t>
            </a:r>
            <a:endParaRPr b="0" lang="en-US" sz="1200" spc="-1" strike="noStrike">
              <a:solidFill>
                <a:srgbClr val="000000"/>
              </a:solidFill>
              <a:latin typeface="Arial"/>
            </a:endParaRPr>
          </a:p>
          <a:p>
            <a:pPr indent="0">
              <a:lnSpc>
                <a:spcPct val="115000"/>
              </a:lnSpc>
              <a:buNone/>
              <a:tabLst>
                <a:tab algn="l" pos="0"/>
              </a:tabLst>
            </a:pPr>
            <a:endParaRPr b="0" lang="en-US" sz="1100" spc="-1" strike="noStrike">
              <a:solidFill>
                <a:srgbClr val="000000"/>
              </a:solidFill>
              <a:latin typeface="Arial"/>
            </a:endParaRPr>
          </a:p>
          <a:p>
            <a:pPr indent="0">
              <a:lnSpc>
                <a:spcPct val="115000"/>
              </a:lnSpc>
              <a:buNone/>
              <a:tabLst>
                <a:tab algn="l" pos="0"/>
              </a:tabLst>
            </a:pPr>
            <a:r>
              <a:rPr b="0" lang="en-US" sz="1200" spc="-1" strike="noStrike">
                <a:solidFill>
                  <a:srgbClr val="000000"/>
                </a:solidFill>
                <a:latin typeface="Calibri"/>
                <a:ea typeface="Calibri"/>
              </a:rPr>
              <a:t>Implications for health/safety: </a:t>
            </a:r>
            <a:r>
              <a:rPr b="0" lang="en-US" sz="1200" spc="-1" strike="noStrike">
                <a:solidFill>
                  <a:srgbClr val="000000"/>
                </a:solidFill>
                <a:latin typeface="Times New Roman"/>
                <a:ea typeface="Times New Roman"/>
              </a:rPr>
              <a:t>Varied adherence to trucking industry policies (e.g., compliance with hours-of-service regulations)</a:t>
            </a:r>
            <a:endParaRPr b="0" lang="en-US" sz="1200" spc="-1" strike="noStrike">
              <a:solidFill>
                <a:srgbClr val="000000"/>
              </a:solidFill>
              <a:latin typeface="Arial"/>
            </a:endParaRPr>
          </a:p>
        </p:txBody>
      </p:sp>
      <p:sp>
        <p:nvSpPr>
          <p:cNvPr id="259" name="PlaceHolder 3"/>
          <p:cNvSpPr>
            <a:spLocks noGrp="1"/>
          </p:cNvSpPr>
          <p:nvPr>
            <p:ph type="sldNum" idx="12"/>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72A280C2-D1E2-4806-A3FA-2EDAD34864E0}"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1143000" y="685800"/>
            <a:ext cx="4571640" cy="3428640"/>
          </a:xfrm>
          <a:prstGeom prst="rect">
            <a:avLst/>
          </a:prstGeom>
          <a:ln w="0">
            <a:noFill/>
          </a:ln>
        </p:spPr>
      </p:sp>
      <p:sp>
        <p:nvSpPr>
          <p:cNvPr id="261"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00000"/>
              </a:lnSpc>
              <a:buNone/>
              <a:tabLst>
                <a:tab algn="l" pos="0"/>
              </a:tabLst>
            </a:pPr>
            <a:r>
              <a:rPr b="0" lang="en-US" sz="1200" spc="-1" strike="noStrike">
                <a:solidFill>
                  <a:srgbClr val="000000"/>
                </a:solidFill>
                <a:latin typeface="Arial"/>
                <a:ea typeface="Arial"/>
              </a:rPr>
              <a:t>We chose this for a case study because it is somewhat less complex – especially compared to problems such as nutrition (where driver behavior and preferences are more salient)</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Long-haul truck drivers do not go home every night – they sleep in their trucks</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Lack of safe and available truck parking has implications for roadway safety, sleep health, mental health and physical safety</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Low-leverage – spatiotemporally limited in scope, behavior-based, and not up to the task given the dynamic complexity of the problem – thus, rife for policy resistance</a:t>
            </a:r>
            <a:endParaRPr b="0" lang="en-US" sz="1200" spc="-1" strike="noStrike">
              <a:solidFill>
                <a:srgbClr val="000000"/>
              </a:solidFill>
              <a:latin typeface="Arial"/>
            </a:endParaRPr>
          </a:p>
        </p:txBody>
      </p:sp>
      <p:sp>
        <p:nvSpPr>
          <p:cNvPr id="262" name="PlaceHolder 3"/>
          <p:cNvSpPr>
            <a:spLocks noGrp="1"/>
          </p:cNvSpPr>
          <p:nvPr>
            <p:ph type="sldNum" idx="13"/>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22D01050-8CD7-4AD8-BE98-E27875804C3C}"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1143000" y="685800"/>
            <a:ext cx="4571640" cy="3428640"/>
          </a:xfrm>
          <a:prstGeom prst="rect">
            <a:avLst/>
          </a:prstGeom>
          <a:ln w="0">
            <a:noFill/>
          </a:ln>
        </p:spPr>
      </p:sp>
      <p:sp>
        <p:nvSpPr>
          <p:cNvPr id="234"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00000"/>
              </a:lnSpc>
              <a:buNone/>
              <a:tabLst>
                <a:tab algn="l" pos="0"/>
              </a:tabLst>
            </a:pPr>
            <a:r>
              <a:rPr b="0" lang="en-US" sz="1200" spc="-1" strike="noStrike">
                <a:solidFill>
                  <a:srgbClr val="000000"/>
                </a:solidFill>
                <a:latin typeface="Arial"/>
                <a:ea typeface="Arial"/>
              </a:rPr>
              <a:t>Truck drivers are a lynchpin in the American economy, yet are often overlooked for their importance in our day-to-day lives</a:t>
            </a:r>
            <a:endParaRPr b="0" lang="en-US" sz="1200" spc="-1" strike="noStrike">
              <a:solidFill>
                <a:srgbClr val="000000"/>
              </a:solidFill>
              <a:latin typeface="Arial"/>
            </a:endParaRPr>
          </a:p>
          <a:p>
            <a:pPr indent="0">
              <a:lnSpc>
                <a:spcPct val="100000"/>
              </a:lnSpc>
              <a:buNone/>
              <a:tabLst>
                <a:tab algn="l" pos="0"/>
              </a:tabLst>
            </a:pPr>
            <a:r>
              <a:rPr b="1" lang="en-US" sz="1200" spc="-1" strike="noStrike">
                <a:solidFill>
                  <a:srgbClr val="000000"/>
                </a:solidFill>
                <a:latin typeface="Arial"/>
                <a:ea typeface="Arial"/>
              </a:rPr>
              <a:t>↓↓↓↓↓↓↓↓↓↓</a:t>
            </a:r>
            <a:endParaRPr b="0" lang="en-US" sz="1200" spc="-1" strike="noStrike">
              <a:solidFill>
                <a:srgbClr val="000000"/>
              </a:solidFill>
              <a:latin typeface="Arial"/>
            </a:endParaRPr>
          </a:p>
          <a:p>
            <a:pPr indent="0">
              <a:lnSpc>
                <a:spcPct val="100000"/>
              </a:lnSpc>
              <a:buNone/>
              <a:tabLst>
                <a:tab algn="l" pos="0"/>
              </a:tabLst>
            </a:pPr>
            <a:r>
              <a:rPr b="1" lang="en-US" sz="1200" spc="-1" strike="noStrike">
                <a:solidFill>
                  <a:srgbClr val="000000"/>
                </a:solidFill>
                <a:latin typeface="Arial"/>
                <a:ea typeface="Arial"/>
              </a:rPr>
              <a:t>↓↓↓↓↓↓↓↓↓↓</a:t>
            </a:r>
            <a:endParaRPr b="0" lang="en-US" sz="1200" spc="-1" strike="noStrike">
              <a:solidFill>
                <a:srgbClr val="000000"/>
              </a:solidFill>
              <a:latin typeface="Arial"/>
            </a:endParaRPr>
          </a:p>
          <a:p>
            <a:pPr indent="0">
              <a:lnSpc>
                <a:spcPct val="100000"/>
              </a:lnSpc>
              <a:buNone/>
              <a:tabLst>
                <a:tab algn="l" pos="0"/>
              </a:tabLst>
            </a:pPr>
            <a:r>
              <a:rPr b="1" lang="en-US" sz="1200" spc="-1" strike="noStrike">
                <a:solidFill>
                  <a:srgbClr val="000000"/>
                </a:solidFill>
                <a:latin typeface="Arial"/>
                <a:ea typeface="Arial"/>
              </a:rPr>
              <a:t>↓↓↓↓↓↓↓↓↓↓</a:t>
            </a:r>
            <a:endParaRPr b="0" lang="en-US" sz="1200" spc="-1" strike="noStrike">
              <a:solidFill>
                <a:srgbClr val="000000"/>
              </a:solidFill>
              <a:latin typeface="Arial"/>
            </a:endParaRPr>
          </a:p>
          <a:p>
            <a:pPr indent="0">
              <a:lnSpc>
                <a:spcPct val="100000"/>
              </a:lnSpc>
              <a:buNone/>
              <a:tabLst>
                <a:tab algn="l" pos="0"/>
              </a:tabLst>
            </a:pPr>
            <a:r>
              <a:rPr b="1" lang="en-US" sz="1200" spc="-1" strike="noStrike">
                <a:solidFill>
                  <a:srgbClr val="000000"/>
                </a:solidFill>
                <a:latin typeface="Arial"/>
                <a:ea typeface="Arial"/>
              </a:rPr>
              <a:t>↓↓↓↓↓↓↓↓↓↓</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Emerged: Stay-at-home orders, vaccine delivery, etc.</a:t>
            </a:r>
            <a:endParaRPr b="0" lang="en-US" sz="1200" spc="-1" strike="noStrike">
              <a:solidFill>
                <a:srgbClr val="000000"/>
              </a:solidFill>
              <a:latin typeface="Arial"/>
            </a:endParaRPr>
          </a:p>
        </p:txBody>
      </p:sp>
      <p:sp>
        <p:nvSpPr>
          <p:cNvPr id="235" name="PlaceHolder 3"/>
          <p:cNvSpPr>
            <a:spLocks noGrp="1"/>
          </p:cNvSpPr>
          <p:nvPr>
            <p:ph type="sldNum" idx="4"/>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0E59192C-25ED-42B3-8993-2580EC11DE60}"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1143000" y="685800"/>
            <a:ext cx="4571640" cy="3428640"/>
          </a:xfrm>
          <a:prstGeom prst="rect">
            <a:avLst/>
          </a:prstGeom>
          <a:ln w="0">
            <a:noFill/>
          </a:ln>
        </p:spPr>
      </p:sp>
      <p:sp>
        <p:nvSpPr>
          <p:cNvPr id="264"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00000"/>
              </a:lnSpc>
              <a:buNone/>
              <a:tabLst>
                <a:tab algn="l" pos="0"/>
              </a:tabLst>
            </a:pPr>
            <a:r>
              <a:rPr b="0" lang="en-US" sz="1200" spc="-1" strike="noStrike">
                <a:solidFill>
                  <a:srgbClr val="000000"/>
                </a:solidFill>
                <a:latin typeface="Arial"/>
                <a:ea typeface="Arial"/>
              </a:rPr>
              <a:t>Current: We are especially interested in finding out whether these four archetypes lead to emergent behavior that parallels reality!</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First step: Instead of one-and-done models, we hope that this “architectural” approach can create in reproducible and more rapidly responsive research (e.g., to respond to novel threats to health/safety)</a:t>
            </a:r>
            <a:endParaRPr b="0" lang="en-US" sz="1200" spc="-1" strike="noStrike">
              <a:solidFill>
                <a:srgbClr val="000000"/>
              </a:solidFill>
              <a:latin typeface="Arial"/>
            </a:endParaRPr>
          </a:p>
        </p:txBody>
      </p:sp>
      <p:sp>
        <p:nvSpPr>
          <p:cNvPr id="265" name="PlaceHolder 3"/>
          <p:cNvSpPr>
            <a:spLocks noGrp="1"/>
          </p:cNvSpPr>
          <p:nvPr>
            <p:ph type="sldNum" idx="14"/>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15F05E49-8B22-45F0-AFF3-179DFBA3BE6E}"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1143000" y="685800"/>
            <a:ext cx="4571640" cy="3428640"/>
          </a:xfrm>
          <a:prstGeom prst="rect">
            <a:avLst/>
          </a:prstGeom>
          <a:ln w="0">
            <a:noFill/>
          </a:ln>
        </p:spPr>
      </p:sp>
      <p:sp>
        <p:nvSpPr>
          <p:cNvPr id="237"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00000"/>
              </a:lnSpc>
              <a:buNone/>
              <a:tabLst>
                <a:tab algn="l" pos="0"/>
              </a:tabLst>
            </a:pPr>
            <a:r>
              <a:rPr b="0" lang="en-US" sz="3200" spc="-1" strike="noStrike">
                <a:solidFill>
                  <a:srgbClr val="000000"/>
                </a:solidFill>
                <a:latin typeface="Arial"/>
                <a:ea typeface="Arial"/>
              </a:rPr>
              <a:t>Long-haul truck driving is harmful to physical and mental health</a:t>
            </a:r>
            <a:endParaRPr b="0" lang="en-US" sz="3200" spc="-1" strike="noStrike">
              <a:solidFill>
                <a:srgbClr val="000000"/>
              </a:solidFill>
              <a:latin typeface="Arial"/>
            </a:endParaRPr>
          </a:p>
          <a:p>
            <a:pPr indent="0">
              <a:lnSpc>
                <a:spcPct val="100000"/>
              </a:lnSpc>
              <a:spcBef>
                <a:spcPts val="641"/>
              </a:spcBef>
              <a:buNone/>
              <a:tabLst>
                <a:tab algn="l" pos="0"/>
              </a:tabLst>
            </a:pPr>
            <a:endParaRPr b="0" lang="en-US" sz="3200" spc="-1" strike="noStrike">
              <a:solidFill>
                <a:srgbClr val="000000"/>
              </a:solidFill>
              <a:latin typeface="Arial"/>
            </a:endParaRPr>
          </a:p>
          <a:p>
            <a:pPr indent="0">
              <a:lnSpc>
                <a:spcPct val="100000"/>
              </a:lnSpc>
              <a:spcBef>
                <a:spcPts val="641"/>
              </a:spcBef>
              <a:buNone/>
              <a:tabLst>
                <a:tab algn="l" pos="0"/>
              </a:tabLst>
            </a:pPr>
            <a:r>
              <a:rPr b="0" lang="en-US" sz="3200" spc="-1" strike="noStrike">
                <a:solidFill>
                  <a:srgbClr val="000000"/>
                </a:solidFill>
                <a:latin typeface="Arial"/>
                <a:ea typeface="Arial"/>
              </a:rPr>
              <a:t>These disparities can be broadly classified into four areas</a:t>
            </a:r>
            <a:endParaRPr b="0" lang="en-US" sz="3200" spc="-1" strike="noStrike">
              <a:solidFill>
                <a:srgbClr val="000000"/>
              </a:solidFill>
              <a:latin typeface="Arial"/>
            </a:endParaRPr>
          </a:p>
          <a:p>
            <a:pPr indent="0">
              <a:lnSpc>
                <a:spcPct val="100000"/>
              </a:lnSpc>
              <a:spcBef>
                <a:spcPts val="641"/>
              </a:spcBef>
              <a:buNone/>
              <a:tabLst>
                <a:tab algn="l" pos="0"/>
              </a:tabLst>
            </a:pPr>
            <a:r>
              <a:rPr b="1" lang="en-US" sz="3200" spc="-1" strike="noStrike">
                <a:solidFill>
                  <a:srgbClr val="000000"/>
                </a:solidFill>
                <a:latin typeface="Arial"/>
                <a:ea typeface="Arial"/>
              </a:rPr>
              <a:t>↓↓↓↓↓↓↓↓↓↓</a:t>
            </a:r>
            <a:endParaRPr b="0" lang="en-US" sz="3200" spc="-1" strike="noStrike">
              <a:solidFill>
                <a:srgbClr val="000000"/>
              </a:solidFill>
              <a:latin typeface="Arial"/>
            </a:endParaRPr>
          </a:p>
          <a:p>
            <a:pPr indent="0">
              <a:lnSpc>
                <a:spcPct val="100000"/>
              </a:lnSpc>
              <a:spcBef>
                <a:spcPts val="641"/>
              </a:spcBef>
              <a:buNone/>
              <a:tabLst>
                <a:tab algn="l" pos="0"/>
              </a:tabLst>
            </a:pPr>
            <a:r>
              <a:rPr b="0" lang="en-US" sz="3200" spc="-1" strike="noStrike">
                <a:solidFill>
                  <a:srgbClr val="000000"/>
                </a:solidFill>
                <a:latin typeface="Century Gothic"/>
                <a:ea typeface="Century Gothic"/>
              </a:rPr>
              <a:t>Cardiometabolic disparities</a:t>
            </a:r>
            <a:endParaRPr b="0" lang="en-US" sz="3200" spc="-1" strike="noStrike">
              <a:solidFill>
                <a:srgbClr val="000000"/>
              </a:solidFill>
              <a:latin typeface="Arial"/>
            </a:endParaRPr>
          </a:p>
          <a:p>
            <a:pPr lvl="1" marL="457200" indent="-256680">
              <a:lnSpc>
                <a:spcPct val="100000"/>
              </a:lnSpc>
              <a:buClr>
                <a:srgbClr val="000000"/>
              </a:buClr>
              <a:buFont typeface="Arial"/>
              <a:buChar char="•"/>
              <a:tabLst>
                <a:tab algn="l" pos="0"/>
              </a:tabLst>
            </a:pPr>
            <a:r>
              <a:rPr b="0" lang="en-US" sz="2800" spc="-1" strike="noStrike">
                <a:solidFill>
                  <a:srgbClr val="000000"/>
                </a:solidFill>
                <a:latin typeface="Century Gothic"/>
                <a:ea typeface="Century Gothic"/>
              </a:rPr>
              <a:t>Cardiovascular disease</a:t>
            </a:r>
            <a:endParaRPr b="0" lang="en-US" sz="2800" spc="-1" strike="noStrike">
              <a:solidFill>
                <a:srgbClr val="000000"/>
              </a:solidFill>
              <a:latin typeface="Arial"/>
            </a:endParaRPr>
          </a:p>
          <a:p>
            <a:pPr lvl="1" marL="457200" indent="-256680">
              <a:lnSpc>
                <a:spcPct val="100000"/>
              </a:lnSpc>
              <a:buClr>
                <a:srgbClr val="000000"/>
              </a:buClr>
              <a:buFont typeface="Arial"/>
              <a:buChar char="•"/>
              <a:tabLst>
                <a:tab algn="l" pos="0"/>
              </a:tabLst>
            </a:pPr>
            <a:r>
              <a:rPr b="0" lang="en-US" sz="2800" spc="-1" strike="noStrike">
                <a:solidFill>
                  <a:srgbClr val="000000"/>
                </a:solidFill>
                <a:latin typeface="Century Gothic"/>
                <a:ea typeface="Century Gothic"/>
              </a:rPr>
              <a:t>Metabolic Syndrome</a:t>
            </a:r>
            <a:endParaRPr b="0" lang="en-US" sz="2800" spc="-1" strike="noStrike">
              <a:solidFill>
                <a:srgbClr val="000000"/>
              </a:solidFill>
              <a:latin typeface="Arial"/>
            </a:endParaRPr>
          </a:p>
          <a:p>
            <a:pPr indent="0">
              <a:lnSpc>
                <a:spcPct val="100000"/>
              </a:lnSpc>
              <a:spcBef>
                <a:spcPts val="641"/>
              </a:spcBef>
              <a:buNone/>
              <a:tabLst>
                <a:tab algn="l" pos="0"/>
              </a:tabLst>
            </a:pPr>
            <a:r>
              <a:rPr b="1" lang="en-US" sz="3200" spc="-1" strike="noStrike">
                <a:solidFill>
                  <a:srgbClr val="000000"/>
                </a:solidFill>
                <a:latin typeface="Arial"/>
                <a:ea typeface="Arial"/>
              </a:rPr>
              <a:t>↓↓↓↓↓↓↓↓↓↓</a:t>
            </a:r>
            <a:endParaRPr b="0" lang="en-US" sz="3200" spc="-1" strike="noStrike">
              <a:solidFill>
                <a:srgbClr val="000000"/>
              </a:solidFill>
              <a:latin typeface="Arial"/>
            </a:endParaRPr>
          </a:p>
          <a:p>
            <a:pPr indent="0">
              <a:lnSpc>
                <a:spcPct val="100000"/>
              </a:lnSpc>
              <a:spcBef>
                <a:spcPts val="641"/>
              </a:spcBef>
              <a:buNone/>
              <a:tabLst>
                <a:tab algn="l" pos="0"/>
              </a:tabLst>
            </a:pPr>
            <a:r>
              <a:rPr b="0" lang="en-US" sz="3200" spc="-1" strike="noStrike">
                <a:solidFill>
                  <a:srgbClr val="000000"/>
                </a:solidFill>
                <a:latin typeface="Century Gothic"/>
                <a:ea typeface="Century Gothic"/>
              </a:rPr>
              <a:t>Acute and chronic injury disparities</a:t>
            </a:r>
            <a:endParaRPr b="0" lang="en-US" sz="3200" spc="-1" strike="noStrike">
              <a:solidFill>
                <a:srgbClr val="000000"/>
              </a:solidFill>
              <a:latin typeface="Arial"/>
            </a:endParaRPr>
          </a:p>
          <a:p>
            <a:pPr lvl="1" marL="457200" indent="-256680">
              <a:lnSpc>
                <a:spcPct val="100000"/>
              </a:lnSpc>
              <a:buClr>
                <a:srgbClr val="000000"/>
              </a:buClr>
              <a:buFont typeface="Arial"/>
              <a:buChar char="•"/>
              <a:tabLst>
                <a:tab algn="l" pos="0"/>
              </a:tabLst>
            </a:pPr>
            <a:r>
              <a:rPr b="0" lang="en-US" sz="2800" spc="-1" strike="noStrike">
                <a:solidFill>
                  <a:srgbClr val="000000"/>
                </a:solidFill>
                <a:latin typeface="Century Gothic"/>
                <a:ea typeface="Century Gothic"/>
              </a:rPr>
              <a:t>Roadway crashes</a:t>
            </a:r>
            <a:endParaRPr b="0" lang="en-US" sz="2800" spc="-1" strike="noStrike">
              <a:solidFill>
                <a:srgbClr val="000000"/>
              </a:solidFill>
              <a:latin typeface="Arial"/>
            </a:endParaRPr>
          </a:p>
          <a:p>
            <a:pPr lvl="1" marL="457200" indent="-256680">
              <a:lnSpc>
                <a:spcPct val="100000"/>
              </a:lnSpc>
              <a:buClr>
                <a:srgbClr val="000000"/>
              </a:buClr>
              <a:buFont typeface="Arial"/>
              <a:buChar char="•"/>
              <a:tabLst>
                <a:tab algn="l" pos="0"/>
              </a:tabLst>
            </a:pPr>
            <a:r>
              <a:rPr b="0" lang="en-US" sz="2800" spc="-1" strike="noStrike">
                <a:solidFill>
                  <a:srgbClr val="000000"/>
                </a:solidFill>
                <a:latin typeface="Century Gothic"/>
                <a:ea typeface="Century Gothic"/>
              </a:rPr>
              <a:t>Musculoskeletal injuries</a:t>
            </a:r>
            <a:endParaRPr b="0" lang="en-US" sz="2800" spc="-1" strike="noStrike">
              <a:solidFill>
                <a:srgbClr val="000000"/>
              </a:solidFill>
              <a:latin typeface="Arial"/>
            </a:endParaRPr>
          </a:p>
          <a:p>
            <a:pPr indent="0">
              <a:lnSpc>
                <a:spcPct val="100000"/>
              </a:lnSpc>
              <a:buNone/>
              <a:tabLst>
                <a:tab algn="l" pos="0"/>
              </a:tabLst>
            </a:pPr>
            <a:r>
              <a:rPr b="1" lang="en-US" sz="3200" spc="-1" strike="noStrike">
                <a:solidFill>
                  <a:srgbClr val="000000"/>
                </a:solidFill>
                <a:latin typeface="Arial"/>
                <a:ea typeface="Arial"/>
              </a:rPr>
              <a:t>↓↓↓↓↓↓↓↓↓↓</a:t>
            </a:r>
            <a:endParaRPr b="0" lang="en-US" sz="3200" spc="-1" strike="noStrike">
              <a:solidFill>
                <a:srgbClr val="000000"/>
              </a:solidFill>
              <a:latin typeface="Arial"/>
            </a:endParaRPr>
          </a:p>
          <a:p>
            <a:pPr indent="0">
              <a:lnSpc>
                <a:spcPct val="100000"/>
              </a:lnSpc>
              <a:buNone/>
              <a:tabLst>
                <a:tab algn="l" pos="0"/>
              </a:tabLst>
            </a:pPr>
            <a:r>
              <a:rPr b="0" lang="en-US" sz="3200" spc="-1" strike="noStrike">
                <a:solidFill>
                  <a:srgbClr val="000000"/>
                </a:solidFill>
                <a:latin typeface="Century Gothic"/>
                <a:ea typeface="Century Gothic"/>
              </a:rPr>
              <a:t>Mental health disparities</a:t>
            </a:r>
            <a:endParaRPr b="0" lang="en-US" sz="3200" spc="-1" strike="noStrike">
              <a:solidFill>
                <a:srgbClr val="000000"/>
              </a:solidFill>
              <a:latin typeface="Arial"/>
            </a:endParaRPr>
          </a:p>
          <a:p>
            <a:pPr lvl="1" marL="457200" indent="-256680">
              <a:lnSpc>
                <a:spcPct val="100000"/>
              </a:lnSpc>
              <a:buClr>
                <a:srgbClr val="000000"/>
              </a:buClr>
              <a:buFont typeface="Arial"/>
              <a:buChar char="•"/>
              <a:tabLst>
                <a:tab algn="l" pos="0"/>
              </a:tabLst>
            </a:pPr>
            <a:r>
              <a:rPr b="0" lang="en-US" sz="2800" spc="-1" strike="noStrike">
                <a:solidFill>
                  <a:srgbClr val="000000"/>
                </a:solidFill>
                <a:latin typeface="Century Gothic"/>
                <a:ea typeface="Century Gothic"/>
              </a:rPr>
              <a:t>Psychiatric/mental health disorders</a:t>
            </a:r>
            <a:endParaRPr b="0" lang="en-US" sz="2800" spc="-1" strike="noStrike">
              <a:solidFill>
                <a:srgbClr val="000000"/>
              </a:solidFill>
              <a:latin typeface="Arial"/>
            </a:endParaRPr>
          </a:p>
          <a:p>
            <a:pPr lvl="1" marL="457200" indent="-256680">
              <a:lnSpc>
                <a:spcPct val="100000"/>
              </a:lnSpc>
              <a:buClr>
                <a:srgbClr val="000000"/>
              </a:buClr>
              <a:buFont typeface="Arial"/>
              <a:buChar char="•"/>
              <a:tabLst>
                <a:tab algn="l" pos="0"/>
              </a:tabLst>
            </a:pPr>
            <a:r>
              <a:rPr b="0" lang="en-US" sz="2800" spc="-1" strike="noStrike">
                <a:solidFill>
                  <a:srgbClr val="000000"/>
                </a:solidFill>
                <a:latin typeface="Century Gothic"/>
                <a:ea typeface="Century Gothic"/>
              </a:rPr>
              <a:t>Work-induced or –exacerbated behavioral risks</a:t>
            </a:r>
            <a:endParaRPr b="0" lang="en-US" sz="2800" spc="-1" strike="noStrike">
              <a:solidFill>
                <a:srgbClr val="000000"/>
              </a:solidFill>
              <a:latin typeface="Arial"/>
            </a:endParaRPr>
          </a:p>
          <a:p>
            <a:pPr indent="0">
              <a:lnSpc>
                <a:spcPct val="100000"/>
              </a:lnSpc>
              <a:buNone/>
              <a:tabLst>
                <a:tab algn="l" pos="0"/>
              </a:tabLst>
            </a:pPr>
            <a:r>
              <a:rPr b="1" lang="en-US" sz="3200" spc="-1" strike="noStrike">
                <a:solidFill>
                  <a:srgbClr val="000000"/>
                </a:solidFill>
                <a:latin typeface="Arial"/>
                <a:ea typeface="Arial"/>
              </a:rPr>
              <a:t>↓↓↓↓↓↓↓↓↓↓</a:t>
            </a:r>
            <a:endParaRPr b="0" lang="en-US" sz="3200" spc="-1" strike="noStrike">
              <a:solidFill>
                <a:srgbClr val="000000"/>
              </a:solidFill>
              <a:latin typeface="Arial"/>
            </a:endParaRPr>
          </a:p>
          <a:p>
            <a:pPr indent="0">
              <a:lnSpc>
                <a:spcPct val="100000"/>
              </a:lnSpc>
              <a:buNone/>
              <a:tabLst>
                <a:tab algn="l" pos="0"/>
              </a:tabLst>
            </a:pPr>
            <a:r>
              <a:rPr b="0" lang="en-US" sz="3200" spc="-1" strike="noStrike">
                <a:solidFill>
                  <a:srgbClr val="000000"/>
                </a:solidFill>
                <a:latin typeface="Century Gothic"/>
                <a:ea typeface="Century Gothic"/>
              </a:rPr>
              <a:t>Other disparities</a:t>
            </a:r>
            <a:endParaRPr b="0" lang="en-US" sz="3200" spc="-1" strike="noStrike">
              <a:solidFill>
                <a:srgbClr val="000000"/>
              </a:solidFill>
              <a:latin typeface="Arial"/>
            </a:endParaRPr>
          </a:p>
          <a:p>
            <a:pPr lvl="1" marL="457200" indent="-256680">
              <a:lnSpc>
                <a:spcPct val="100000"/>
              </a:lnSpc>
              <a:buClr>
                <a:srgbClr val="000000"/>
              </a:buClr>
              <a:buFont typeface="Arial"/>
              <a:buChar char="•"/>
              <a:tabLst>
                <a:tab algn="l" pos="0"/>
              </a:tabLst>
            </a:pPr>
            <a:r>
              <a:rPr b="0" lang="en-US" sz="2800" spc="-1" strike="noStrike">
                <a:solidFill>
                  <a:srgbClr val="000000"/>
                </a:solidFill>
                <a:latin typeface="Century Gothic"/>
                <a:ea typeface="Century Gothic"/>
              </a:rPr>
              <a:t>Sleep disorders</a:t>
            </a:r>
            <a:endParaRPr b="0" lang="en-US" sz="2800" spc="-1" strike="noStrike">
              <a:solidFill>
                <a:srgbClr val="000000"/>
              </a:solidFill>
              <a:latin typeface="Arial"/>
            </a:endParaRPr>
          </a:p>
          <a:p>
            <a:pPr lvl="1" marL="457200" indent="-256680">
              <a:lnSpc>
                <a:spcPct val="100000"/>
              </a:lnSpc>
              <a:buClr>
                <a:srgbClr val="000000"/>
              </a:buClr>
              <a:buFont typeface="Arial"/>
              <a:buChar char="•"/>
              <a:tabLst>
                <a:tab algn="l" pos="0"/>
              </a:tabLst>
            </a:pPr>
            <a:r>
              <a:rPr b="0" lang="en-US" sz="2800" spc="-1" strike="noStrike">
                <a:solidFill>
                  <a:srgbClr val="000000"/>
                </a:solidFill>
                <a:latin typeface="Century Gothic"/>
                <a:ea typeface="Century Gothic"/>
              </a:rPr>
              <a:t>Chemical exposures (e.g., worksite pollution)</a:t>
            </a:r>
            <a:endParaRPr b="0" lang="en-US" sz="28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p:txBody>
      </p:sp>
      <p:sp>
        <p:nvSpPr>
          <p:cNvPr id="238" name="PlaceHolder 3"/>
          <p:cNvSpPr>
            <a:spLocks noGrp="1"/>
          </p:cNvSpPr>
          <p:nvPr>
            <p:ph type="sldNum" idx="5"/>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1529B734-DCF7-4176-969B-44FAFEB970F2}"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1143000" y="685800"/>
            <a:ext cx="4571640" cy="3428640"/>
          </a:xfrm>
          <a:prstGeom prst="rect">
            <a:avLst/>
          </a:prstGeom>
          <a:ln w="0">
            <a:noFill/>
          </a:ln>
        </p:spPr>
      </p:sp>
      <p:sp>
        <p:nvSpPr>
          <p:cNvPr id="240"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00000"/>
              </a:lnSpc>
              <a:buNone/>
              <a:tabLst>
                <a:tab algn="l" pos="0"/>
              </a:tabLst>
            </a:pPr>
            <a:r>
              <a:rPr b="0" lang="en-US" sz="1200" spc="-1" strike="noStrike">
                <a:solidFill>
                  <a:srgbClr val="000000"/>
                </a:solidFill>
                <a:latin typeface="Arial"/>
                <a:ea typeface="Arial"/>
              </a:rPr>
              <a:t>Beyond LHTD, environmental characteristics – especially worksites – are uniquely important to LHTD health and safety outcomes</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LHTD encounter a diverse array of worksites during their work, including…</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Truck stops</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Their truck cabs</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Company facilities</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Rest and parking areas</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And Wal-Marts</a:t>
            </a: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To name a few</a:t>
            </a:r>
            <a:endParaRPr b="0" lang="en-US" sz="1200" spc="-1" strike="noStrike">
              <a:solidFill>
                <a:srgbClr val="000000"/>
              </a:solidFill>
              <a:latin typeface="Arial"/>
            </a:endParaRPr>
          </a:p>
        </p:txBody>
      </p:sp>
      <p:sp>
        <p:nvSpPr>
          <p:cNvPr id="241" name="PlaceHolder 3"/>
          <p:cNvSpPr>
            <a:spLocks noGrp="1"/>
          </p:cNvSpPr>
          <p:nvPr>
            <p:ph type="sldNum" idx="6"/>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F6CD65F4-E4BD-468B-AABE-918BA14BDA5D}"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1143000" y="685800"/>
            <a:ext cx="4571640" cy="3428640"/>
          </a:xfrm>
          <a:prstGeom prst="rect">
            <a:avLst/>
          </a:prstGeom>
          <a:ln w="0">
            <a:noFill/>
          </a:ln>
        </p:spPr>
      </p:sp>
      <p:sp>
        <p:nvSpPr>
          <p:cNvPr id="243"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00000"/>
              </a:lnSpc>
              <a:buNone/>
              <a:tabLst>
                <a:tab algn="l" pos="0"/>
              </a:tabLst>
            </a:pPr>
            <a:r>
              <a:rPr b="0" lang="en-US" sz="1200" spc="-1" strike="noStrike">
                <a:solidFill>
                  <a:srgbClr val="000000"/>
                </a:solidFill>
                <a:latin typeface="Arial"/>
                <a:ea typeface="Arial"/>
              </a:rPr>
              <a:t>Understanding these worksites is crucial, because truck drivers are reliant on the attributes of these locales to meet their basic needs while on the road, including sleep, physical activity, nutrition, and fueling</a:t>
            </a:r>
            <a:endParaRPr b="0" lang="en-US" sz="1200" spc="-1" strike="noStrike">
              <a:solidFill>
                <a:srgbClr val="000000"/>
              </a:solidFill>
              <a:latin typeface="Arial"/>
            </a:endParaRPr>
          </a:p>
        </p:txBody>
      </p:sp>
      <p:sp>
        <p:nvSpPr>
          <p:cNvPr id="244" name="PlaceHolder 3"/>
          <p:cNvSpPr>
            <a:spLocks noGrp="1"/>
          </p:cNvSpPr>
          <p:nvPr>
            <p:ph type="sldNum" idx="7"/>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D2D22AC4-9478-4CA0-B3B1-4320B7AAC326}"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1143000" y="685800"/>
            <a:ext cx="4571640" cy="3428640"/>
          </a:xfrm>
          <a:prstGeom prst="rect">
            <a:avLst/>
          </a:prstGeom>
          <a:ln w="0">
            <a:noFill/>
          </a:ln>
        </p:spPr>
      </p:sp>
      <p:sp>
        <p:nvSpPr>
          <p:cNvPr id="246"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00000"/>
              </a:lnSpc>
              <a:buNone/>
              <a:tabLst>
                <a:tab algn="l" pos="0"/>
              </a:tabLst>
            </a:pPr>
            <a:r>
              <a:rPr b="0" lang="en-US" sz="1200" spc="-1" strike="noStrike">
                <a:solidFill>
                  <a:srgbClr val="000000"/>
                </a:solidFill>
                <a:latin typeface="Arial"/>
                <a:ea typeface="Arial"/>
              </a:rPr>
              <a:t>Because they are dynamically complex, policy resistance is an important threat to any prevention endeavors</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Uniquely adept: As we will discuss, these mechanisms embody several complex systems concepts that correspond with the strengths of ABM</a:t>
            </a:r>
            <a:endParaRPr b="0" lang="en-US" sz="1200" spc="-1" strike="noStrike">
              <a:solidFill>
                <a:srgbClr val="000000"/>
              </a:solidFill>
              <a:latin typeface="Arial"/>
            </a:endParaRPr>
          </a:p>
          <a:p>
            <a:pPr indent="0">
              <a:lnSpc>
                <a:spcPct val="100000"/>
              </a:lnSpc>
              <a:buNone/>
              <a:tabLst>
                <a:tab algn="l" pos="0"/>
              </a:tabLst>
            </a:pPr>
            <a:endParaRPr b="0" lang="en-US" sz="1200" spc="-1" strike="noStrike">
              <a:solidFill>
                <a:srgbClr val="000000"/>
              </a:solidFill>
              <a:latin typeface="Arial"/>
            </a:endParaRPr>
          </a:p>
          <a:p>
            <a:pPr indent="0">
              <a:lnSpc>
                <a:spcPct val="100000"/>
              </a:lnSpc>
              <a:buNone/>
              <a:tabLst>
                <a:tab algn="l" pos="0"/>
              </a:tabLst>
            </a:pPr>
            <a:r>
              <a:rPr b="0" lang="en-US" sz="1200" spc="-1" strike="noStrike">
                <a:solidFill>
                  <a:srgbClr val="000000"/>
                </a:solidFill>
                <a:latin typeface="Arial"/>
                <a:ea typeface="Arial"/>
              </a:rPr>
              <a:t>By “give rise”, we are referring to emergence</a:t>
            </a:r>
            <a:endParaRPr b="0" lang="en-US" sz="1200" spc="-1" strike="noStrike">
              <a:solidFill>
                <a:srgbClr val="000000"/>
              </a:solidFill>
              <a:latin typeface="Arial"/>
            </a:endParaRPr>
          </a:p>
        </p:txBody>
      </p:sp>
      <p:sp>
        <p:nvSpPr>
          <p:cNvPr id="247" name="PlaceHolder 3"/>
          <p:cNvSpPr>
            <a:spLocks noGrp="1"/>
          </p:cNvSpPr>
          <p:nvPr>
            <p:ph type="sldNum" idx="8"/>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20BD7C4A-1D7F-4948-86F1-8221DB0047AB}"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1143000" y="685800"/>
            <a:ext cx="4571640" cy="3428640"/>
          </a:xfrm>
          <a:prstGeom prst="rect">
            <a:avLst/>
          </a:prstGeom>
          <a:ln w="0">
            <a:noFill/>
          </a:ln>
        </p:spPr>
      </p:sp>
      <p:sp>
        <p:nvSpPr>
          <p:cNvPr id="249"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15000"/>
              </a:lnSpc>
              <a:buNone/>
              <a:tabLst>
                <a:tab algn="l" pos="0"/>
              </a:tabLst>
            </a:pPr>
            <a:r>
              <a:rPr b="0" lang="en-US" sz="1200" spc="-1" strike="noStrike">
                <a:solidFill>
                  <a:srgbClr val="000000"/>
                </a:solidFill>
                <a:latin typeface="Times New Roman"/>
                <a:ea typeface="Times New Roman"/>
              </a:rPr>
              <a:t>Stochastic mobility – drivers have highly unpredictable routes that are contingent on factors that are difficult to forecast beyond a short time period</a:t>
            </a:r>
            <a:endParaRPr b="0" lang="en-US" sz="1200" spc="-1" strike="noStrike">
              <a:solidFill>
                <a:srgbClr val="000000"/>
              </a:solidFill>
              <a:latin typeface="Arial"/>
            </a:endParaRPr>
          </a:p>
          <a:p>
            <a:pPr indent="0">
              <a:lnSpc>
                <a:spcPct val="115000"/>
              </a:lnSpc>
              <a:buNone/>
              <a:tabLst>
                <a:tab algn="l" pos="0"/>
              </a:tabLst>
            </a:pPr>
            <a:endParaRPr b="0" lang="en-US" sz="1100" spc="-1" strike="noStrike">
              <a:solidFill>
                <a:srgbClr val="000000"/>
              </a:solidFill>
              <a:latin typeface="Arial"/>
            </a:endParaRPr>
          </a:p>
          <a:p>
            <a:pPr indent="0">
              <a:lnSpc>
                <a:spcPct val="115000"/>
              </a:lnSpc>
              <a:buNone/>
              <a:tabLst>
                <a:tab algn="l" pos="0"/>
              </a:tabLst>
            </a:pPr>
            <a:r>
              <a:rPr b="0" lang="en-US" sz="1100" spc="-1" strike="noStrike">
                <a:solidFill>
                  <a:srgbClr val="000000"/>
                </a:solidFill>
                <a:latin typeface="Calibri"/>
                <a:ea typeface="Calibri"/>
              </a:rPr>
              <a:t>Complex systems theoretical concepts: </a:t>
            </a:r>
            <a:r>
              <a:rPr b="0" lang="en-US" sz="1200" spc="-1" strike="noStrike">
                <a:solidFill>
                  <a:srgbClr val="000000"/>
                </a:solidFill>
                <a:latin typeface="Times New Roman"/>
                <a:ea typeface="Times New Roman"/>
              </a:rPr>
              <a:t>Temporal (dynamic) effects (e.g., delays; path dependence)</a:t>
            </a:r>
            <a:endParaRPr b="0" lang="en-US" sz="1200" spc="-1" strike="noStrike">
              <a:solidFill>
                <a:srgbClr val="000000"/>
              </a:solidFill>
              <a:latin typeface="Arial"/>
            </a:endParaRPr>
          </a:p>
          <a:p>
            <a:pPr indent="0">
              <a:lnSpc>
                <a:spcPct val="115000"/>
              </a:lnSpc>
              <a:buNone/>
              <a:tabLst>
                <a:tab algn="l" pos="0"/>
              </a:tabLst>
            </a:pPr>
            <a:endParaRPr b="0" lang="en-US" sz="1100" spc="-1" strike="noStrike">
              <a:solidFill>
                <a:srgbClr val="000000"/>
              </a:solidFill>
              <a:latin typeface="Arial"/>
            </a:endParaRPr>
          </a:p>
          <a:p>
            <a:pPr indent="0">
              <a:lnSpc>
                <a:spcPct val="115000"/>
              </a:lnSpc>
              <a:buNone/>
              <a:tabLst>
                <a:tab algn="l" pos="0"/>
              </a:tabLst>
            </a:pPr>
            <a:r>
              <a:rPr b="0" lang="en-US" sz="1100" spc="-1" strike="noStrike">
                <a:solidFill>
                  <a:srgbClr val="000000"/>
                </a:solidFill>
                <a:latin typeface="Calibri"/>
                <a:ea typeface="Calibri"/>
              </a:rPr>
              <a:t>Implications for health/safety: </a:t>
            </a:r>
            <a:r>
              <a:rPr b="0" lang="en-US" sz="1200" spc="-1" strike="noStrike">
                <a:solidFill>
                  <a:srgbClr val="000000"/>
                </a:solidFill>
                <a:latin typeface="Times New Roman"/>
                <a:ea typeface="Times New Roman"/>
              </a:rPr>
              <a:t>Effects of driver routing/dispatching on exposures – for many routes, there is usually a limited number of roadways that can feasibly be taken, with corresponding constraints on what resources can be accessed along these routes</a:t>
            </a:r>
            <a:endParaRPr b="0" lang="en-US" sz="1200" spc="-1" strike="noStrike">
              <a:solidFill>
                <a:srgbClr val="000000"/>
              </a:solidFill>
              <a:latin typeface="Arial"/>
            </a:endParaRPr>
          </a:p>
        </p:txBody>
      </p:sp>
      <p:sp>
        <p:nvSpPr>
          <p:cNvPr id="250" name="PlaceHolder 3"/>
          <p:cNvSpPr>
            <a:spLocks noGrp="1"/>
          </p:cNvSpPr>
          <p:nvPr>
            <p:ph type="sldNum" idx="9"/>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3FFCCE2D-1648-4021-A33D-771C7C87DB4B}"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1143000" y="685800"/>
            <a:ext cx="4571640" cy="3428640"/>
          </a:xfrm>
          <a:prstGeom prst="rect">
            <a:avLst/>
          </a:prstGeom>
          <a:ln w="0">
            <a:noFill/>
          </a:ln>
        </p:spPr>
      </p:sp>
      <p:sp>
        <p:nvSpPr>
          <p:cNvPr id="252" name="PlaceHolder 2"/>
          <p:cNvSpPr>
            <a:spLocks noGrp="1"/>
          </p:cNvSpPr>
          <p:nvPr>
            <p:ph type="body"/>
          </p:nvPr>
        </p:nvSpPr>
        <p:spPr>
          <a:xfrm>
            <a:off x="914400" y="4343400"/>
            <a:ext cx="5028840" cy="4114440"/>
          </a:xfrm>
          <a:prstGeom prst="rect">
            <a:avLst/>
          </a:prstGeom>
          <a:noFill/>
          <a:ln w="0">
            <a:noFill/>
          </a:ln>
        </p:spPr>
        <p:txBody>
          <a:bodyPr lIns="0" rIns="0" tIns="0" bIns="0" anchor="t">
            <a:noAutofit/>
          </a:bodyPr>
          <a:p>
            <a:pPr indent="0">
              <a:lnSpc>
                <a:spcPct val="115000"/>
              </a:lnSpc>
              <a:buNone/>
              <a:tabLst>
                <a:tab algn="l" pos="0"/>
              </a:tabLst>
            </a:pPr>
            <a:r>
              <a:rPr b="0" lang="en-US" sz="1200" spc="-1" strike="noStrike">
                <a:solidFill>
                  <a:srgbClr val="000000"/>
                </a:solidFill>
                <a:latin typeface="Times New Roman"/>
                <a:ea typeface="Times New Roman"/>
              </a:rPr>
              <a:t>Vulnerable network characteristics – driver networks are noted for having properties that may amplify risks of spread (e.g., infectious disease; information) across networks</a:t>
            </a:r>
            <a:endParaRPr b="0" lang="en-US" sz="1200" spc="-1" strike="noStrike">
              <a:solidFill>
                <a:srgbClr val="000000"/>
              </a:solidFill>
              <a:latin typeface="Arial"/>
            </a:endParaRPr>
          </a:p>
          <a:p>
            <a:pPr indent="0">
              <a:lnSpc>
                <a:spcPct val="115000"/>
              </a:lnSpc>
              <a:buNone/>
              <a:tabLst>
                <a:tab algn="l" pos="0"/>
              </a:tabLst>
            </a:pPr>
            <a:endParaRPr b="0" lang="en-US" sz="1100" spc="-1" strike="noStrike">
              <a:solidFill>
                <a:srgbClr val="000000"/>
              </a:solidFill>
              <a:latin typeface="Arial"/>
            </a:endParaRPr>
          </a:p>
          <a:p>
            <a:pPr indent="0">
              <a:lnSpc>
                <a:spcPct val="115000"/>
              </a:lnSpc>
              <a:buNone/>
              <a:tabLst>
                <a:tab algn="l" pos="0"/>
              </a:tabLst>
            </a:pPr>
            <a:r>
              <a:rPr b="0" lang="en-US" sz="1200" spc="-1" strike="noStrike">
                <a:solidFill>
                  <a:srgbClr val="000000"/>
                </a:solidFill>
                <a:latin typeface="Calibri"/>
                <a:ea typeface="Calibri"/>
              </a:rPr>
              <a:t>Complex systems theoretical concepts: </a:t>
            </a:r>
            <a:r>
              <a:rPr b="0" lang="en-US" sz="1200" spc="-1" strike="noStrike">
                <a:solidFill>
                  <a:srgbClr val="000000"/>
                </a:solidFill>
                <a:latin typeface="Times New Roman"/>
                <a:ea typeface="Times New Roman"/>
              </a:rPr>
              <a:t>Feedbacks/reciprocal causality through agent-agent and agent-environment interactions that generate nonlinearities</a:t>
            </a:r>
            <a:endParaRPr b="0" lang="en-US" sz="1200" spc="-1" strike="noStrike">
              <a:solidFill>
                <a:srgbClr val="000000"/>
              </a:solidFill>
              <a:latin typeface="Arial"/>
            </a:endParaRPr>
          </a:p>
          <a:p>
            <a:pPr indent="0">
              <a:lnSpc>
                <a:spcPct val="115000"/>
              </a:lnSpc>
              <a:buNone/>
              <a:tabLst>
                <a:tab algn="l" pos="0"/>
              </a:tabLst>
            </a:pPr>
            <a:endParaRPr b="0" lang="en-US" sz="1100" spc="-1" strike="noStrike">
              <a:solidFill>
                <a:srgbClr val="000000"/>
              </a:solidFill>
              <a:latin typeface="Arial"/>
            </a:endParaRPr>
          </a:p>
          <a:p>
            <a:pPr indent="0">
              <a:lnSpc>
                <a:spcPct val="115000"/>
              </a:lnSpc>
              <a:buNone/>
              <a:tabLst>
                <a:tab algn="l" pos="0"/>
              </a:tabLst>
            </a:pPr>
            <a:r>
              <a:rPr b="0" lang="en-US" sz="1200" spc="-1" strike="noStrike">
                <a:solidFill>
                  <a:srgbClr val="000000"/>
                </a:solidFill>
                <a:latin typeface="Calibri"/>
                <a:ea typeface="Calibri"/>
              </a:rPr>
              <a:t>Implications for health/safety: </a:t>
            </a:r>
            <a:r>
              <a:rPr b="0" lang="en-US" sz="1200" spc="-1" strike="noStrike">
                <a:solidFill>
                  <a:srgbClr val="000000"/>
                </a:solidFill>
                <a:latin typeface="Times New Roman"/>
                <a:ea typeface="Times New Roman"/>
              </a:rPr>
              <a:t>Agent-agent interactions in the acquisition/transmission of infectious disease, and potential of latent tipping points in spread of disease along trucker networks</a:t>
            </a:r>
            <a:endParaRPr b="0" lang="en-US" sz="1200" spc="-1" strike="noStrike">
              <a:solidFill>
                <a:srgbClr val="000000"/>
              </a:solidFill>
              <a:latin typeface="Arial"/>
            </a:endParaRPr>
          </a:p>
        </p:txBody>
      </p:sp>
      <p:sp>
        <p:nvSpPr>
          <p:cNvPr id="253" name="PlaceHolder 3"/>
          <p:cNvSpPr>
            <a:spLocks noGrp="1"/>
          </p:cNvSpPr>
          <p:nvPr>
            <p:ph type="sldNum" idx="10"/>
          </p:nvPr>
        </p:nvSpPr>
        <p:spPr>
          <a:xfrm>
            <a:off x="3885840" y="8686800"/>
            <a:ext cx="2971440" cy="456840"/>
          </a:xfrm>
          <a:prstGeom prst="rect">
            <a:avLst/>
          </a:prstGeom>
          <a:noFill/>
          <a:ln w="0">
            <a:noFill/>
          </a:ln>
        </p:spPr>
        <p:txBody>
          <a:bodyPr lIns="90000" rIns="90000" tIns="46800" bIns="46800" anchor="b">
            <a:noAutofit/>
          </a:bodyPr>
          <a:lstStyle>
            <a:lvl1pPr indent="0" algn="r">
              <a:lnSpc>
                <a:spcPct val="100000"/>
              </a:lnSpc>
              <a:buNone/>
              <a:tabLst>
                <a:tab algn="l" pos="0"/>
              </a:tabLst>
              <a:defRPr b="0" lang="en-US" sz="1200" spc="-1" strike="noStrike">
                <a:solidFill>
                  <a:srgbClr val="000000"/>
                </a:solidFill>
                <a:latin typeface="Times New Roman"/>
                <a:ea typeface="Times New Roman"/>
              </a:defRPr>
            </a:lvl1pPr>
          </a:lstStyle>
          <a:p>
            <a:pPr indent="0" algn="r">
              <a:lnSpc>
                <a:spcPct val="100000"/>
              </a:lnSpc>
              <a:buNone/>
              <a:tabLst>
                <a:tab algn="l" pos="0"/>
              </a:tabLst>
            </a:pPr>
            <a:fld id="{B0CBBF76-6C8A-41A9-A15E-BF2F4C0F89B8}" type="slidenum">
              <a:rPr b="0" lang="en-US" sz="1200" spc="-1" strike="noStrike">
                <a:solidFill>
                  <a:srgbClr val="000000"/>
                </a:solidFill>
                <a:latin typeface="Times New Roman"/>
                <a:ea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6" name="PlaceHolder 2"/>
          <p:cNvSpPr>
            <a:spLocks noGrp="1"/>
          </p:cNvSpPr>
          <p:nvPr>
            <p:ph/>
          </p:nvPr>
        </p:nvSpPr>
        <p:spPr>
          <a:xfrm>
            <a:off x="289080" y="1676160"/>
            <a:ext cx="85496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7" name="PlaceHolder 3"/>
          <p:cNvSpPr>
            <a:spLocks noGrp="1"/>
          </p:cNvSpPr>
          <p:nvPr>
            <p:ph/>
          </p:nvPr>
        </p:nvSpPr>
        <p:spPr>
          <a:xfrm>
            <a:off x="289080" y="3944880"/>
            <a:ext cx="85496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9" name="PlaceHolder 2"/>
          <p:cNvSpPr>
            <a:spLocks noGrp="1"/>
          </p:cNvSpPr>
          <p:nvPr>
            <p:ph/>
          </p:nvPr>
        </p:nvSpPr>
        <p:spPr>
          <a:xfrm>
            <a:off x="2890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0" name="PlaceHolder 3"/>
          <p:cNvSpPr>
            <a:spLocks noGrp="1"/>
          </p:cNvSpPr>
          <p:nvPr>
            <p:ph/>
          </p:nvPr>
        </p:nvSpPr>
        <p:spPr>
          <a:xfrm>
            <a:off x="46702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1" name="PlaceHolder 4"/>
          <p:cNvSpPr>
            <a:spLocks noGrp="1"/>
          </p:cNvSpPr>
          <p:nvPr>
            <p:ph/>
          </p:nvPr>
        </p:nvSpPr>
        <p:spPr>
          <a:xfrm>
            <a:off x="2890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2" name="PlaceHolder 5"/>
          <p:cNvSpPr>
            <a:spLocks noGrp="1"/>
          </p:cNvSpPr>
          <p:nvPr>
            <p:ph/>
          </p:nvPr>
        </p:nvSpPr>
        <p:spPr>
          <a:xfrm>
            <a:off x="46702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4" name="PlaceHolder 2"/>
          <p:cNvSpPr>
            <a:spLocks noGrp="1"/>
          </p:cNvSpPr>
          <p:nvPr>
            <p:ph/>
          </p:nvPr>
        </p:nvSpPr>
        <p:spPr>
          <a:xfrm>
            <a:off x="289080" y="167616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5" name="PlaceHolder 3"/>
          <p:cNvSpPr>
            <a:spLocks noGrp="1"/>
          </p:cNvSpPr>
          <p:nvPr>
            <p:ph/>
          </p:nvPr>
        </p:nvSpPr>
        <p:spPr>
          <a:xfrm>
            <a:off x="3179880" y="167616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6" name="PlaceHolder 4"/>
          <p:cNvSpPr>
            <a:spLocks noGrp="1"/>
          </p:cNvSpPr>
          <p:nvPr>
            <p:ph/>
          </p:nvPr>
        </p:nvSpPr>
        <p:spPr>
          <a:xfrm>
            <a:off x="6071040" y="167616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7" name="PlaceHolder 5"/>
          <p:cNvSpPr>
            <a:spLocks noGrp="1"/>
          </p:cNvSpPr>
          <p:nvPr>
            <p:ph/>
          </p:nvPr>
        </p:nvSpPr>
        <p:spPr>
          <a:xfrm>
            <a:off x="289080" y="394488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8" name="PlaceHolder 6"/>
          <p:cNvSpPr>
            <a:spLocks noGrp="1"/>
          </p:cNvSpPr>
          <p:nvPr>
            <p:ph/>
          </p:nvPr>
        </p:nvSpPr>
        <p:spPr>
          <a:xfrm>
            <a:off x="3179880" y="394488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39" name="PlaceHolder 7"/>
          <p:cNvSpPr>
            <a:spLocks noGrp="1"/>
          </p:cNvSpPr>
          <p:nvPr>
            <p:ph/>
          </p:nvPr>
        </p:nvSpPr>
        <p:spPr>
          <a:xfrm>
            <a:off x="6071040" y="394488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45" name="PlaceHolder 2"/>
          <p:cNvSpPr>
            <a:spLocks noGrp="1"/>
          </p:cNvSpPr>
          <p:nvPr>
            <p:ph type="subTitle"/>
          </p:nvPr>
        </p:nvSpPr>
        <p:spPr>
          <a:xfrm>
            <a:off x="289080" y="1676160"/>
            <a:ext cx="8549640" cy="43430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47" name="PlaceHolder 2"/>
          <p:cNvSpPr>
            <a:spLocks noGrp="1"/>
          </p:cNvSpPr>
          <p:nvPr>
            <p:ph/>
          </p:nvPr>
        </p:nvSpPr>
        <p:spPr>
          <a:xfrm>
            <a:off x="289080" y="1676160"/>
            <a:ext cx="85496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49" name="PlaceHolder 2"/>
          <p:cNvSpPr>
            <a:spLocks noGrp="1"/>
          </p:cNvSpPr>
          <p:nvPr>
            <p:ph/>
          </p:nvPr>
        </p:nvSpPr>
        <p:spPr>
          <a:xfrm>
            <a:off x="2890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0" name="PlaceHolder 3"/>
          <p:cNvSpPr>
            <a:spLocks noGrp="1"/>
          </p:cNvSpPr>
          <p:nvPr>
            <p:ph/>
          </p:nvPr>
        </p:nvSpPr>
        <p:spPr>
          <a:xfrm>
            <a:off x="46702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228240" y="761040"/>
            <a:ext cx="8550000" cy="3542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4" name="PlaceHolder 2"/>
          <p:cNvSpPr>
            <a:spLocks noGrp="1"/>
          </p:cNvSpPr>
          <p:nvPr>
            <p:ph/>
          </p:nvPr>
        </p:nvSpPr>
        <p:spPr>
          <a:xfrm>
            <a:off x="2890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5" name="PlaceHolder 3"/>
          <p:cNvSpPr>
            <a:spLocks noGrp="1"/>
          </p:cNvSpPr>
          <p:nvPr>
            <p:ph/>
          </p:nvPr>
        </p:nvSpPr>
        <p:spPr>
          <a:xfrm>
            <a:off x="46702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6" name="PlaceHolder 4"/>
          <p:cNvSpPr>
            <a:spLocks noGrp="1"/>
          </p:cNvSpPr>
          <p:nvPr>
            <p:ph/>
          </p:nvPr>
        </p:nvSpPr>
        <p:spPr>
          <a:xfrm>
            <a:off x="2890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 name="PlaceHolder 2"/>
          <p:cNvSpPr>
            <a:spLocks noGrp="1"/>
          </p:cNvSpPr>
          <p:nvPr>
            <p:ph type="subTitle"/>
          </p:nvPr>
        </p:nvSpPr>
        <p:spPr>
          <a:xfrm>
            <a:off x="289080" y="1676160"/>
            <a:ext cx="8549640" cy="43430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8" name="PlaceHolder 2"/>
          <p:cNvSpPr>
            <a:spLocks noGrp="1"/>
          </p:cNvSpPr>
          <p:nvPr>
            <p:ph/>
          </p:nvPr>
        </p:nvSpPr>
        <p:spPr>
          <a:xfrm>
            <a:off x="2890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59" name="PlaceHolder 3"/>
          <p:cNvSpPr>
            <a:spLocks noGrp="1"/>
          </p:cNvSpPr>
          <p:nvPr>
            <p:ph/>
          </p:nvPr>
        </p:nvSpPr>
        <p:spPr>
          <a:xfrm>
            <a:off x="46702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0" name="PlaceHolder 4"/>
          <p:cNvSpPr>
            <a:spLocks noGrp="1"/>
          </p:cNvSpPr>
          <p:nvPr>
            <p:ph/>
          </p:nvPr>
        </p:nvSpPr>
        <p:spPr>
          <a:xfrm>
            <a:off x="46702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2" name="PlaceHolder 2"/>
          <p:cNvSpPr>
            <a:spLocks noGrp="1"/>
          </p:cNvSpPr>
          <p:nvPr>
            <p:ph/>
          </p:nvPr>
        </p:nvSpPr>
        <p:spPr>
          <a:xfrm>
            <a:off x="2890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3" name="PlaceHolder 3"/>
          <p:cNvSpPr>
            <a:spLocks noGrp="1"/>
          </p:cNvSpPr>
          <p:nvPr>
            <p:ph/>
          </p:nvPr>
        </p:nvSpPr>
        <p:spPr>
          <a:xfrm>
            <a:off x="46702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4" name="PlaceHolder 4"/>
          <p:cNvSpPr>
            <a:spLocks noGrp="1"/>
          </p:cNvSpPr>
          <p:nvPr>
            <p:ph/>
          </p:nvPr>
        </p:nvSpPr>
        <p:spPr>
          <a:xfrm>
            <a:off x="289080" y="3944880"/>
            <a:ext cx="85496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6" name="PlaceHolder 2"/>
          <p:cNvSpPr>
            <a:spLocks noGrp="1"/>
          </p:cNvSpPr>
          <p:nvPr>
            <p:ph/>
          </p:nvPr>
        </p:nvSpPr>
        <p:spPr>
          <a:xfrm>
            <a:off x="289080" y="1676160"/>
            <a:ext cx="85496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67" name="PlaceHolder 3"/>
          <p:cNvSpPr>
            <a:spLocks noGrp="1"/>
          </p:cNvSpPr>
          <p:nvPr>
            <p:ph/>
          </p:nvPr>
        </p:nvSpPr>
        <p:spPr>
          <a:xfrm>
            <a:off x="289080" y="3944880"/>
            <a:ext cx="85496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69" name="PlaceHolder 2"/>
          <p:cNvSpPr>
            <a:spLocks noGrp="1"/>
          </p:cNvSpPr>
          <p:nvPr>
            <p:ph/>
          </p:nvPr>
        </p:nvSpPr>
        <p:spPr>
          <a:xfrm>
            <a:off x="2890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0" name="PlaceHolder 3"/>
          <p:cNvSpPr>
            <a:spLocks noGrp="1"/>
          </p:cNvSpPr>
          <p:nvPr>
            <p:ph/>
          </p:nvPr>
        </p:nvSpPr>
        <p:spPr>
          <a:xfrm>
            <a:off x="46702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1" name="PlaceHolder 4"/>
          <p:cNvSpPr>
            <a:spLocks noGrp="1"/>
          </p:cNvSpPr>
          <p:nvPr>
            <p:ph/>
          </p:nvPr>
        </p:nvSpPr>
        <p:spPr>
          <a:xfrm>
            <a:off x="2890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2" name="PlaceHolder 5"/>
          <p:cNvSpPr>
            <a:spLocks noGrp="1"/>
          </p:cNvSpPr>
          <p:nvPr>
            <p:ph/>
          </p:nvPr>
        </p:nvSpPr>
        <p:spPr>
          <a:xfrm>
            <a:off x="46702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74" name="PlaceHolder 2"/>
          <p:cNvSpPr>
            <a:spLocks noGrp="1"/>
          </p:cNvSpPr>
          <p:nvPr>
            <p:ph/>
          </p:nvPr>
        </p:nvSpPr>
        <p:spPr>
          <a:xfrm>
            <a:off x="289080" y="167616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5" name="PlaceHolder 3"/>
          <p:cNvSpPr>
            <a:spLocks noGrp="1"/>
          </p:cNvSpPr>
          <p:nvPr>
            <p:ph/>
          </p:nvPr>
        </p:nvSpPr>
        <p:spPr>
          <a:xfrm>
            <a:off x="3179880" y="167616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6" name="PlaceHolder 4"/>
          <p:cNvSpPr>
            <a:spLocks noGrp="1"/>
          </p:cNvSpPr>
          <p:nvPr>
            <p:ph/>
          </p:nvPr>
        </p:nvSpPr>
        <p:spPr>
          <a:xfrm>
            <a:off x="6071040" y="167616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7" name="PlaceHolder 5"/>
          <p:cNvSpPr>
            <a:spLocks noGrp="1"/>
          </p:cNvSpPr>
          <p:nvPr>
            <p:ph/>
          </p:nvPr>
        </p:nvSpPr>
        <p:spPr>
          <a:xfrm>
            <a:off x="289080" y="394488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8" name="PlaceHolder 6"/>
          <p:cNvSpPr>
            <a:spLocks noGrp="1"/>
          </p:cNvSpPr>
          <p:nvPr>
            <p:ph/>
          </p:nvPr>
        </p:nvSpPr>
        <p:spPr>
          <a:xfrm>
            <a:off x="3179880" y="394488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79" name="PlaceHolder 7"/>
          <p:cNvSpPr>
            <a:spLocks noGrp="1"/>
          </p:cNvSpPr>
          <p:nvPr>
            <p:ph/>
          </p:nvPr>
        </p:nvSpPr>
        <p:spPr>
          <a:xfrm>
            <a:off x="6071040" y="394488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5" name="PlaceHolder 2"/>
          <p:cNvSpPr>
            <a:spLocks noGrp="1"/>
          </p:cNvSpPr>
          <p:nvPr>
            <p:ph type="subTitle"/>
          </p:nvPr>
        </p:nvSpPr>
        <p:spPr>
          <a:xfrm>
            <a:off x="289080" y="1676160"/>
            <a:ext cx="8549640" cy="43430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7" name="PlaceHolder 2"/>
          <p:cNvSpPr>
            <a:spLocks noGrp="1"/>
          </p:cNvSpPr>
          <p:nvPr>
            <p:ph/>
          </p:nvPr>
        </p:nvSpPr>
        <p:spPr>
          <a:xfrm>
            <a:off x="289080" y="1676160"/>
            <a:ext cx="85496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89" name="PlaceHolder 2"/>
          <p:cNvSpPr>
            <a:spLocks noGrp="1"/>
          </p:cNvSpPr>
          <p:nvPr>
            <p:ph/>
          </p:nvPr>
        </p:nvSpPr>
        <p:spPr>
          <a:xfrm>
            <a:off x="2890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0" name="PlaceHolder 3"/>
          <p:cNvSpPr>
            <a:spLocks noGrp="1"/>
          </p:cNvSpPr>
          <p:nvPr>
            <p:ph/>
          </p:nvPr>
        </p:nvSpPr>
        <p:spPr>
          <a:xfrm>
            <a:off x="46702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7" name="PlaceHolder 2"/>
          <p:cNvSpPr>
            <a:spLocks noGrp="1"/>
          </p:cNvSpPr>
          <p:nvPr>
            <p:ph/>
          </p:nvPr>
        </p:nvSpPr>
        <p:spPr>
          <a:xfrm>
            <a:off x="289080" y="1676160"/>
            <a:ext cx="85496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228240" y="761040"/>
            <a:ext cx="8550000" cy="3542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4" name="PlaceHolder 2"/>
          <p:cNvSpPr>
            <a:spLocks noGrp="1"/>
          </p:cNvSpPr>
          <p:nvPr>
            <p:ph/>
          </p:nvPr>
        </p:nvSpPr>
        <p:spPr>
          <a:xfrm>
            <a:off x="2890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5" name="PlaceHolder 3"/>
          <p:cNvSpPr>
            <a:spLocks noGrp="1"/>
          </p:cNvSpPr>
          <p:nvPr>
            <p:ph/>
          </p:nvPr>
        </p:nvSpPr>
        <p:spPr>
          <a:xfrm>
            <a:off x="46702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6" name="PlaceHolder 4"/>
          <p:cNvSpPr>
            <a:spLocks noGrp="1"/>
          </p:cNvSpPr>
          <p:nvPr>
            <p:ph/>
          </p:nvPr>
        </p:nvSpPr>
        <p:spPr>
          <a:xfrm>
            <a:off x="2890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8" name="PlaceHolder 2"/>
          <p:cNvSpPr>
            <a:spLocks noGrp="1"/>
          </p:cNvSpPr>
          <p:nvPr>
            <p:ph/>
          </p:nvPr>
        </p:nvSpPr>
        <p:spPr>
          <a:xfrm>
            <a:off x="2890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99" name="PlaceHolder 3"/>
          <p:cNvSpPr>
            <a:spLocks noGrp="1"/>
          </p:cNvSpPr>
          <p:nvPr>
            <p:ph/>
          </p:nvPr>
        </p:nvSpPr>
        <p:spPr>
          <a:xfrm>
            <a:off x="46702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0" name="PlaceHolder 4"/>
          <p:cNvSpPr>
            <a:spLocks noGrp="1"/>
          </p:cNvSpPr>
          <p:nvPr>
            <p:ph/>
          </p:nvPr>
        </p:nvSpPr>
        <p:spPr>
          <a:xfrm>
            <a:off x="46702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2" name="PlaceHolder 2"/>
          <p:cNvSpPr>
            <a:spLocks noGrp="1"/>
          </p:cNvSpPr>
          <p:nvPr>
            <p:ph/>
          </p:nvPr>
        </p:nvSpPr>
        <p:spPr>
          <a:xfrm>
            <a:off x="2890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3" name="PlaceHolder 3"/>
          <p:cNvSpPr>
            <a:spLocks noGrp="1"/>
          </p:cNvSpPr>
          <p:nvPr>
            <p:ph/>
          </p:nvPr>
        </p:nvSpPr>
        <p:spPr>
          <a:xfrm>
            <a:off x="46702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4" name="PlaceHolder 4"/>
          <p:cNvSpPr>
            <a:spLocks noGrp="1"/>
          </p:cNvSpPr>
          <p:nvPr>
            <p:ph/>
          </p:nvPr>
        </p:nvSpPr>
        <p:spPr>
          <a:xfrm>
            <a:off x="289080" y="3944880"/>
            <a:ext cx="85496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6" name="PlaceHolder 2"/>
          <p:cNvSpPr>
            <a:spLocks noGrp="1"/>
          </p:cNvSpPr>
          <p:nvPr>
            <p:ph/>
          </p:nvPr>
        </p:nvSpPr>
        <p:spPr>
          <a:xfrm>
            <a:off x="289080" y="1676160"/>
            <a:ext cx="85496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7" name="PlaceHolder 3"/>
          <p:cNvSpPr>
            <a:spLocks noGrp="1"/>
          </p:cNvSpPr>
          <p:nvPr>
            <p:ph/>
          </p:nvPr>
        </p:nvSpPr>
        <p:spPr>
          <a:xfrm>
            <a:off x="289080" y="3944880"/>
            <a:ext cx="85496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09" name="PlaceHolder 2"/>
          <p:cNvSpPr>
            <a:spLocks noGrp="1"/>
          </p:cNvSpPr>
          <p:nvPr>
            <p:ph/>
          </p:nvPr>
        </p:nvSpPr>
        <p:spPr>
          <a:xfrm>
            <a:off x="2890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0" name="PlaceHolder 3"/>
          <p:cNvSpPr>
            <a:spLocks noGrp="1"/>
          </p:cNvSpPr>
          <p:nvPr>
            <p:ph/>
          </p:nvPr>
        </p:nvSpPr>
        <p:spPr>
          <a:xfrm>
            <a:off x="46702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1" name="PlaceHolder 4"/>
          <p:cNvSpPr>
            <a:spLocks noGrp="1"/>
          </p:cNvSpPr>
          <p:nvPr>
            <p:ph/>
          </p:nvPr>
        </p:nvSpPr>
        <p:spPr>
          <a:xfrm>
            <a:off x="2890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2" name="PlaceHolder 5"/>
          <p:cNvSpPr>
            <a:spLocks noGrp="1"/>
          </p:cNvSpPr>
          <p:nvPr>
            <p:ph/>
          </p:nvPr>
        </p:nvSpPr>
        <p:spPr>
          <a:xfrm>
            <a:off x="46702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14" name="PlaceHolder 2"/>
          <p:cNvSpPr>
            <a:spLocks noGrp="1"/>
          </p:cNvSpPr>
          <p:nvPr>
            <p:ph/>
          </p:nvPr>
        </p:nvSpPr>
        <p:spPr>
          <a:xfrm>
            <a:off x="289080" y="167616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5" name="PlaceHolder 3"/>
          <p:cNvSpPr>
            <a:spLocks noGrp="1"/>
          </p:cNvSpPr>
          <p:nvPr>
            <p:ph/>
          </p:nvPr>
        </p:nvSpPr>
        <p:spPr>
          <a:xfrm>
            <a:off x="3179880" y="167616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6" name="PlaceHolder 4"/>
          <p:cNvSpPr>
            <a:spLocks noGrp="1"/>
          </p:cNvSpPr>
          <p:nvPr>
            <p:ph/>
          </p:nvPr>
        </p:nvSpPr>
        <p:spPr>
          <a:xfrm>
            <a:off x="6071040" y="167616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7" name="PlaceHolder 5"/>
          <p:cNvSpPr>
            <a:spLocks noGrp="1"/>
          </p:cNvSpPr>
          <p:nvPr>
            <p:ph/>
          </p:nvPr>
        </p:nvSpPr>
        <p:spPr>
          <a:xfrm>
            <a:off x="289080" y="394488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8" name="PlaceHolder 6"/>
          <p:cNvSpPr>
            <a:spLocks noGrp="1"/>
          </p:cNvSpPr>
          <p:nvPr>
            <p:ph/>
          </p:nvPr>
        </p:nvSpPr>
        <p:spPr>
          <a:xfrm>
            <a:off x="3179880" y="394488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19" name="PlaceHolder 7"/>
          <p:cNvSpPr>
            <a:spLocks noGrp="1"/>
          </p:cNvSpPr>
          <p:nvPr>
            <p:ph/>
          </p:nvPr>
        </p:nvSpPr>
        <p:spPr>
          <a:xfrm>
            <a:off x="6071040" y="3944880"/>
            <a:ext cx="275292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 name="PlaceHolder 2"/>
          <p:cNvSpPr>
            <a:spLocks noGrp="1"/>
          </p:cNvSpPr>
          <p:nvPr>
            <p:ph/>
          </p:nvPr>
        </p:nvSpPr>
        <p:spPr>
          <a:xfrm>
            <a:off x="2890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0" name="PlaceHolder 3"/>
          <p:cNvSpPr>
            <a:spLocks noGrp="1"/>
          </p:cNvSpPr>
          <p:nvPr>
            <p:ph/>
          </p:nvPr>
        </p:nvSpPr>
        <p:spPr>
          <a:xfrm>
            <a:off x="46702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228240" y="761040"/>
            <a:ext cx="8550000" cy="3542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4" name="PlaceHolder 2"/>
          <p:cNvSpPr>
            <a:spLocks noGrp="1"/>
          </p:cNvSpPr>
          <p:nvPr>
            <p:ph/>
          </p:nvPr>
        </p:nvSpPr>
        <p:spPr>
          <a:xfrm>
            <a:off x="2890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5" name="PlaceHolder 3"/>
          <p:cNvSpPr>
            <a:spLocks noGrp="1"/>
          </p:cNvSpPr>
          <p:nvPr>
            <p:ph/>
          </p:nvPr>
        </p:nvSpPr>
        <p:spPr>
          <a:xfrm>
            <a:off x="46702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6" name="PlaceHolder 4"/>
          <p:cNvSpPr>
            <a:spLocks noGrp="1"/>
          </p:cNvSpPr>
          <p:nvPr>
            <p:ph/>
          </p:nvPr>
        </p:nvSpPr>
        <p:spPr>
          <a:xfrm>
            <a:off x="2890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18" name="PlaceHolder 2"/>
          <p:cNvSpPr>
            <a:spLocks noGrp="1"/>
          </p:cNvSpPr>
          <p:nvPr>
            <p:ph/>
          </p:nvPr>
        </p:nvSpPr>
        <p:spPr>
          <a:xfrm>
            <a:off x="289080" y="1676160"/>
            <a:ext cx="4172040" cy="43430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19" name="PlaceHolder 3"/>
          <p:cNvSpPr>
            <a:spLocks noGrp="1"/>
          </p:cNvSpPr>
          <p:nvPr>
            <p:ph/>
          </p:nvPr>
        </p:nvSpPr>
        <p:spPr>
          <a:xfrm>
            <a:off x="46702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0" name="PlaceHolder 4"/>
          <p:cNvSpPr>
            <a:spLocks noGrp="1"/>
          </p:cNvSpPr>
          <p:nvPr>
            <p:ph/>
          </p:nvPr>
        </p:nvSpPr>
        <p:spPr>
          <a:xfrm>
            <a:off x="4670280" y="394488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22" name="PlaceHolder 2"/>
          <p:cNvSpPr>
            <a:spLocks noGrp="1"/>
          </p:cNvSpPr>
          <p:nvPr>
            <p:ph/>
          </p:nvPr>
        </p:nvSpPr>
        <p:spPr>
          <a:xfrm>
            <a:off x="2890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3" name="PlaceHolder 3"/>
          <p:cNvSpPr>
            <a:spLocks noGrp="1"/>
          </p:cNvSpPr>
          <p:nvPr>
            <p:ph/>
          </p:nvPr>
        </p:nvSpPr>
        <p:spPr>
          <a:xfrm>
            <a:off x="4670280" y="1676160"/>
            <a:ext cx="41720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
        <p:nvSpPr>
          <p:cNvPr id="24" name="PlaceHolder 4"/>
          <p:cNvSpPr>
            <a:spLocks noGrp="1"/>
          </p:cNvSpPr>
          <p:nvPr>
            <p:ph/>
          </p:nvPr>
        </p:nvSpPr>
        <p:spPr>
          <a:xfrm>
            <a:off x="289080" y="3944880"/>
            <a:ext cx="8549640" cy="2071440"/>
          </a:xfrm>
          <a:prstGeom prst="rect">
            <a:avLst/>
          </a:prstGeom>
          <a:noFill/>
          <a:ln w="0">
            <a:noFill/>
          </a:ln>
        </p:spPr>
        <p:txBody>
          <a:bodyPr lIns="0" rIns="0" tIns="0" bIns="0" anchor="t">
            <a:normAutofit/>
          </a:bodyPr>
          <a:p>
            <a:pPr indent="0">
              <a:spcBef>
                <a:spcPts val="1417"/>
              </a:spcBef>
              <a:buNone/>
            </a:pPr>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11;p15" descr=""/>
          <p:cNvPicPr/>
          <p:nvPr/>
        </p:nvPicPr>
        <p:blipFill>
          <a:blip r:embed="rId2"/>
          <a:stretch/>
        </p:blipFill>
        <p:spPr>
          <a:xfrm>
            <a:off x="0" y="0"/>
            <a:ext cx="9161280" cy="2415960"/>
          </a:xfrm>
          <a:prstGeom prst="rect">
            <a:avLst/>
          </a:prstGeom>
          <a:ln w="0">
            <a:noFill/>
          </a:ln>
        </p:spPr>
      </p:pic>
      <p:pic>
        <p:nvPicPr>
          <p:cNvPr id="1" name="Google Shape;14;p15" descr=""/>
          <p:cNvPicPr/>
          <p:nvPr/>
        </p:nvPicPr>
        <p:blipFill>
          <a:blip r:embed="rId3"/>
          <a:stretch/>
        </p:blipFill>
        <p:spPr>
          <a:xfrm>
            <a:off x="7010280" y="152280"/>
            <a:ext cx="1828440" cy="409320"/>
          </a:xfrm>
          <a:prstGeom prst="rect">
            <a:avLst/>
          </a:prstGeom>
          <a:ln w="0">
            <a:noFill/>
          </a:ln>
        </p:spPr>
      </p:pic>
      <p:sp>
        <p:nvSpPr>
          <p:cNvPr id="2"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3"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Google Shape;11;p15" descr=""/>
          <p:cNvPicPr/>
          <p:nvPr/>
        </p:nvPicPr>
        <p:blipFill>
          <a:blip r:embed="rId2"/>
          <a:stretch/>
        </p:blipFill>
        <p:spPr>
          <a:xfrm>
            <a:off x="0" y="0"/>
            <a:ext cx="9161280" cy="2415960"/>
          </a:xfrm>
          <a:prstGeom prst="rect">
            <a:avLst/>
          </a:prstGeom>
          <a:ln w="0">
            <a:noFill/>
          </a:ln>
        </p:spPr>
      </p:pic>
      <p:pic>
        <p:nvPicPr>
          <p:cNvPr id="41" name="Google Shape;14;p15" descr=""/>
          <p:cNvPicPr/>
          <p:nvPr/>
        </p:nvPicPr>
        <p:blipFill>
          <a:blip r:embed="rId3"/>
          <a:stretch/>
        </p:blipFill>
        <p:spPr>
          <a:xfrm>
            <a:off x="7010280" y="152280"/>
            <a:ext cx="1828440" cy="409320"/>
          </a:xfrm>
          <a:prstGeom prst="rect">
            <a:avLst/>
          </a:prstGeom>
          <a:ln w="0">
            <a:noFill/>
          </a:ln>
        </p:spPr>
      </p:pic>
      <p:sp>
        <p:nvSpPr>
          <p:cNvPr id="42" name="PlaceHolder 1"/>
          <p:cNvSpPr>
            <a:spLocks noGrp="1"/>
          </p:cNvSpPr>
          <p:nvPr>
            <p:ph type="title"/>
          </p:nvPr>
        </p:nvSpPr>
        <p:spPr>
          <a:xfrm>
            <a:off x="228240" y="761040"/>
            <a:ext cx="8550000" cy="763920"/>
          </a:xfrm>
          <a:prstGeom prst="rect">
            <a:avLst/>
          </a:prstGeom>
          <a:noFill/>
          <a:ln w="0">
            <a:noFill/>
          </a:ln>
        </p:spPr>
        <p:txBody>
          <a:bodyPr lIns="0" rIns="0" tIns="0" bIns="0" anchor="ctr">
            <a:noAutofit/>
          </a:bodyPr>
          <a:p>
            <a:pPr indent="0">
              <a:buNone/>
            </a:pPr>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43" name="PlaceHolder 2"/>
          <p:cNvSpPr>
            <a:spLocks noGrp="1"/>
          </p:cNvSpPr>
          <p:nvPr>
            <p:ph type="body"/>
          </p:nvPr>
        </p:nvSpPr>
        <p:spPr>
          <a:xfrm>
            <a:off x="289080" y="1676160"/>
            <a:ext cx="8549640" cy="43430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 name="Picture 7" descr="upper_img_Blank.jpg"/>
          <p:cNvPicPr/>
          <p:nvPr/>
        </p:nvPicPr>
        <p:blipFill>
          <a:blip r:embed="rId2"/>
          <a:stretch/>
        </p:blipFill>
        <p:spPr>
          <a:xfrm>
            <a:off x="0" y="0"/>
            <a:ext cx="9161640" cy="2416320"/>
          </a:xfrm>
          <a:prstGeom prst="rect">
            <a:avLst/>
          </a:prstGeom>
          <a:ln w="0">
            <a:noFill/>
          </a:ln>
        </p:spPr>
      </p:pic>
      <p:sp>
        <p:nvSpPr>
          <p:cNvPr id="81" name="PlaceHolder 1"/>
          <p:cNvSpPr>
            <a:spLocks noGrp="1"/>
          </p:cNvSpPr>
          <p:nvPr>
            <p:ph type="title"/>
          </p:nvPr>
        </p:nvSpPr>
        <p:spPr>
          <a:xfrm>
            <a:off x="228240" y="838080"/>
            <a:ext cx="8550360" cy="60984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Click to edit the title text format</a:t>
            </a:r>
            <a:endParaRPr b="0" lang="en-US" sz="4400" spc="-1" strike="noStrike">
              <a:solidFill>
                <a:srgbClr val="595959"/>
              </a:solidFill>
              <a:latin typeface="Calibri"/>
            </a:endParaRPr>
          </a:p>
        </p:txBody>
      </p:sp>
      <p:sp>
        <p:nvSpPr>
          <p:cNvPr id="82" name="PlaceHolder 2"/>
          <p:cNvSpPr>
            <a:spLocks noGrp="1"/>
          </p:cNvSpPr>
          <p:nvPr>
            <p:ph type="body"/>
          </p:nvPr>
        </p:nvSpPr>
        <p:spPr>
          <a:xfrm>
            <a:off x="289080" y="1676160"/>
            <a:ext cx="8550000" cy="4343400"/>
          </a:xfrm>
          <a:prstGeom prst="rect">
            <a:avLst/>
          </a:prstGeom>
          <a:noFill/>
          <a:ln w="0">
            <a:noFill/>
          </a:ln>
        </p:spPr>
        <p:txBody>
          <a:bodyPr lIns="90000" rIns="90000" tIns="46800" bIns="46800" anchor="t">
            <a:normAutofit/>
          </a:bodyPr>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371600" indent="-457200">
              <a:spcBef>
                <a:spcPts val="499"/>
              </a:spcBef>
              <a:buClr>
                <a:srgbClr val="000000"/>
              </a:buClr>
              <a:buFont typeface="Times"/>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52480" indent="-380880">
              <a:spcBef>
                <a:spcPts val="400"/>
              </a:spcBef>
              <a:buClr>
                <a:srgbClr val="000000"/>
              </a:buClr>
              <a:buFont typeface="Times"/>
              <a:buChar char="•"/>
              <a:tabLst>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Calibri"/>
              </a:rPr>
              <a:t>Fourth Outline Level</a:t>
            </a:r>
            <a:endParaRPr b="0" lang="en-US" sz="1600" spc="-1" strike="noStrike">
              <a:solidFill>
                <a:srgbClr val="000000"/>
              </a:solidFill>
              <a:latin typeface="Calibri"/>
            </a:endParaRPr>
          </a:p>
          <a:p>
            <a:pPr lvl="4" marL="2209680" indent="-380880">
              <a:spcBef>
                <a:spcPts val="400"/>
              </a:spcBef>
              <a:buClr>
                <a:srgbClr val="000000"/>
              </a:buClr>
              <a:buFont typeface="Times"/>
              <a:buChar char="•"/>
              <a:tabLst>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Calibri"/>
              </a:rPr>
              <a:t>Fifth Outline Level</a:t>
            </a:r>
            <a:endParaRPr b="0" lang="en-US" sz="1600" spc="-1" strike="noStrike">
              <a:solidFill>
                <a:srgbClr val="000000"/>
              </a:solidFill>
              <a:latin typeface="Calibri"/>
            </a:endParaRPr>
          </a:p>
          <a:p>
            <a:pPr lvl="5" marL="2209680" indent="-380880">
              <a:spcBef>
                <a:spcPts val="400"/>
              </a:spcBef>
              <a:buClr>
                <a:srgbClr val="000000"/>
              </a:buClr>
              <a:buFont typeface="Times"/>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Calibri"/>
              </a:rPr>
              <a:t>Sixth Outline Level</a:t>
            </a:r>
            <a:endParaRPr b="0" lang="en-US" sz="1600" spc="-1" strike="noStrike">
              <a:solidFill>
                <a:srgbClr val="000000"/>
              </a:solidFill>
              <a:latin typeface="Calibri"/>
            </a:endParaRPr>
          </a:p>
          <a:p>
            <a:pPr lvl="6" marL="2209680" indent="-380880">
              <a:spcBef>
                <a:spcPts val="400"/>
              </a:spcBef>
              <a:buClr>
                <a:srgbClr val="000000"/>
              </a:buClr>
              <a:buFont typeface="Times"/>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solidFill>
                  <a:srgbClr val="000000"/>
                </a:solidFill>
                <a:latin typeface="Calibri"/>
              </a:rPr>
              <a:t>Seventh Outline Level</a:t>
            </a:r>
            <a:endParaRPr b="0" lang="en-US" sz="1600" spc="-1" strike="noStrike">
              <a:solidFill>
                <a:srgbClr val="000000"/>
              </a:solidFill>
              <a:latin typeface="Calibri"/>
            </a:endParaRPr>
          </a:p>
        </p:txBody>
      </p:sp>
      <p:pic>
        <p:nvPicPr>
          <p:cNvPr id="83" name="Picture 13" descr="Usask-Logo-70K.png"/>
          <p:cNvPicPr/>
          <p:nvPr/>
        </p:nvPicPr>
        <p:blipFill>
          <a:blip r:embed="rId3"/>
          <a:stretch/>
        </p:blipFill>
        <p:spPr>
          <a:xfrm>
            <a:off x="7010280" y="152280"/>
            <a:ext cx="1828800" cy="409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3.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slideLayout" Target="../slideLayouts/slideLayout13.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slideLayout" Target="../slideLayouts/slideLayout13.xml"/><Relationship Id="rId7"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7.xml"/>
</Relationships>
</file>

<file path=ppt/slides/_rels/slide2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3.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Google Shape;68;p1" descr=""/>
          <p:cNvPicPr/>
          <p:nvPr/>
        </p:nvPicPr>
        <p:blipFill>
          <a:blip r:embed="rId1"/>
          <a:stretch/>
        </p:blipFill>
        <p:spPr>
          <a:xfrm>
            <a:off x="0" y="-304920"/>
            <a:ext cx="9143640" cy="4190760"/>
          </a:xfrm>
          <a:prstGeom prst="rect">
            <a:avLst/>
          </a:prstGeom>
          <a:ln w="0">
            <a:noFill/>
          </a:ln>
        </p:spPr>
      </p:pic>
      <p:sp>
        <p:nvSpPr>
          <p:cNvPr id="127" name="Google Shape;69;p1"/>
          <p:cNvSpPr/>
          <p:nvPr/>
        </p:nvSpPr>
        <p:spPr>
          <a:xfrm>
            <a:off x="2405160" y="3438360"/>
            <a:ext cx="183600" cy="456840"/>
          </a:xfrm>
          <a:prstGeom prst="rect">
            <a:avLst/>
          </a:prstGeom>
          <a:noFill/>
          <a:ln w="0">
            <a:noFill/>
          </a:ln>
        </p:spPr>
        <p:style>
          <a:lnRef idx="0"/>
          <a:fillRef idx="0"/>
          <a:effectRef idx="0"/>
          <a:fontRef idx="minor"/>
        </p:style>
        <p:txBody>
          <a:bodyPr lIns="90000" rIns="90000" tIns="46800" bIns="46800" anchor="t">
            <a:spAutoFit/>
          </a:bodyPr>
          <a:p>
            <a:endParaRPr b="0" lang="en-US" sz="1400" spc="-1" strike="noStrike">
              <a:solidFill>
                <a:srgbClr val="000000"/>
              </a:solidFill>
              <a:latin typeface="Arial"/>
            </a:endParaRPr>
          </a:p>
        </p:txBody>
      </p:sp>
      <p:sp>
        <p:nvSpPr>
          <p:cNvPr id="128" name="Google Shape;70;p1"/>
          <p:cNvSpPr/>
          <p:nvPr/>
        </p:nvSpPr>
        <p:spPr>
          <a:xfrm>
            <a:off x="8494560" y="5318280"/>
            <a:ext cx="183960" cy="456840"/>
          </a:xfrm>
          <a:prstGeom prst="rect">
            <a:avLst/>
          </a:prstGeom>
          <a:noFill/>
          <a:ln w="0">
            <a:noFill/>
          </a:ln>
        </p:spPr>
        <p:style>
          <a:lnRef idx="0"/>
          <a:fillRef idx="0"/>
          <a:effectRef idx="0"/>
          <a:fontRef idx="minor"/>
        </p:style>
        <p:txBody>
          <a:bodyPr lIns="90000" rIns="90000" tIns="46800" bIns="46800" anchor="t">
            <a:spAutoFit/>
          </a:bodyPr>
          <a:p>
            <a:endParaRPr b="0" lang="en-US" sz="1400" spc="-1" strike="noStrike">
              <a:solidFill>
                <a:srgbClr val="000000"/>
              </a:solidFill>
              <a:latin typeface="Arial"/>
            </a:endParaRPr>
          </a:p>
        </p:txBody>
      </p:sp>
      <p:pic>
        <p:nvPicPr>
          <p:cNvPr id="129" name="Google Shape;71;p1" descr=""/>
          <p:cNvPicPr/>
          <p:nvPr/>
        </p:nvPicPr>
        <p:blipFill>
          <a:blip r:embed="rId2"/>
          <a:stretch/>
        </p:blipFill>
        <p:spPr>
          <a:xfrm>
            <a:off x="6934320" y="4495680"/>
            <a:ext cx="1828440" cy="409320"/>
          </a:xfrm>
          <a:prstGeom prst="rect">
            <a:avLst/>
          </a:prstGeom>
          <a:ln w="0">
            <a:noFill/>
          </a:ln>
        </p:spPr>
      </p:pic>
      <p:pic>
        <p:nvPicPr>
          <p:cNvPr id="130" name="Google Shape;72;p1" descr=""/>
          <p:cNvPicPr/>
          <p:nvPr/>
        </p:nvPicPr>
        <p:blipFill>
          <a:blip r:embed="rId3"/>
          <a:stretch/>
        </p:blipFill>
        <p:spPr>
          <a:xfrm>
            <a:off x="406440" y="5003640"/>
            <a:ext cx="279000" cy="406080"/>
          </a:xfrm>
          <a:prstGeom prst="rect">
            <a:avLst/>
          </a:prstGeom>
          <a:ln w="0">
            <a:noFill/>
          </a:ln>
        </p:spPr>
      </p:pic>
      <p:pic>
        <p:nvPicPr>
          <p:cNvPr id="131" name="Google Shape;73;p1" descr=""/>
          <p:cNvPicPr/>
          <p:nvPr/>
        </p:nvPicPr>
        <p:blipFill>
          <a:blip r:embed="rId4"/>
          <a:stretch/>
        </p:blipFill>
        <p:spPr>
          <a:xfrm>
            <a:off x="0" y="3886200"/>
            <a:ext cx="9143640" cy="853560"/>
          </a:xfrm>
          <a:prstGeom prst="rect">
            <a:avLst/>
          </a:prstGeom>
          <a:ln w="0">
            <a:noFill/>
          </a:ln>
        </p:spPr>
      </p:pic>
      <p:sp>
        <p:nvSpPr>
          <p:cNvPr id="132" name="Google Shape;74;p1"/>
          <p:cNvSpPr/>
          <p:nvPr/>
        </p:nvSpPr>
        <p:spPr>
          <a:xfrm>
            <a:off x="0" y="3505320"/>
            <a:ext cx="9143640" cy="380520"/>
          </a:xfrm>
          <a:prstGeom prst="rect">
            <a:avLst/>
          </a:prstGeom>
          <a:solidFill>
            <a:srgbClr val="8fd634">
              <a:alpha val="15000"/>
            </a:srgbClr>
          </a:solidFill>
          <a:ln w="0">
            <a:noFill/>
          </a:ln>
        </p:spPr>
        <p:style>
          <a:lnRef idx="0"/>
          <a:fillRef idx="0"/>
          <a:effectRef idx="0"/>
          <a:fontRef idx="minor"/>
        </p:style>
        <p:txBody>
          <a:bodyPr lIns="90000" rIns="90000" tIns="46800" bIns="46800" anchor="t">
            <a:noAutofit/>
          </a:bodyPr>
          <a:p>
            <a:endParaRPr b="0" lang="en-US" sz="1400" spc="-1" strike="noStrike">
              <a:solidFill>
                <a:srgbClr val="000000"/>
              </a:solidFill>
              <a:latin typeface="Arial"/>
            </a:endParaRPr>
          </a:p>
        </p:txBody>
      </p:sp>
      <p:sp>
        <p:nvSpPr>
          <p:cNvPr id="133" name="Google Shape;75;p1"/>
          <p:cNvSpPr/>
          <p:nvPr/>
        </p:nvSpPr>
        <p:spPr>
          <a:xfrm>
            <a:off x="720000" y="5220000"/>
            <a:ext cx="8027640" cy="990360"/>
          </a:xfrm>
          <a:prstGeom prst="rect">
            <a:avLst/>
          </a:prstGeom>
          <a:noFill/>
          <a:ln w="0">
            <a:noFill/>
          </a:ln>
        </p:spPr>
        <p:style>
          <a:lnRef idx="0"/>
          <a:fillRef idx="0"/>
          <a:effectRef idx="0"/>
          <a:fontRef idx="minor"/>
        </p:style>
        <p:txBody>
          <a:bodyPr lIns="90000" rIns="90000" tIns="46800" bIns="46800" anchor="ctr">
            <a:noAutofit/>
          </a:bodyPr>
          <a:p>
            <a:pPr>
              <a:lnSpc>
                <a:spcPct val="100000"/>
              </a:lnSpc>
              <a:tabLst>
                <a:tab algn="l" pos="0"/>
              </a:tabLst>
            </a:pPr>
            <a:r>
              <a:rPr b="1" lang="en-US" sz="3600" spc="-1" strike="noStrike">
                <a:solidFill>
                  <a:srgbClr val="86b234"/>
                </a:solidFill>
                <a:latin typeface="Calibri"/>
                <a:ea typeface="Calibri"/>
              </a:rPr>
              <a:t>Agent-Based Modeling and Truck Driver Health and Safety: A Novel Approach</a:t>
            </a:r>
            <a:endParaRPr b="0" lang="en-US" sz="3600" spc="-1" strike="noStrike">
              <a:solidFill>
                <a:srgbClr val="000000"/>
              </a:solidFill>
              <a:latin typeface="Arial"/>
            </a:endParaRPr>
          </a:p>
        </p:txBody>
      </p:sp>
      <p:sp>
        <p:nvSpPr>
          <p:cNvPr id="134" name="Google Shape;76;p1"/>
          <p:cNvSpPr/>
          <p:nvPr/>
        </p:nvSpPr>
        <p:spPr>
          <a:xfrm>
            <a:off x="826920" y="5994360"/>
            <a:ext cx="4647960" cy="685440"/>
          </a:xfrm>
          <a:prstGeom prst="rect">
            <a:avLst/>
          </a:prstGeom>
          <a:noFill/>
          <a:ln w="0">
            <a:noFill/>
          </a:ln>
        </p:spPr>
        <p:style>
          <a:lnRef idx="0"/>
          <a:fillRef idx="0"/>
          <a:effectRef idx="0"/>
          <a:fontRef idx="minor"/>
        </p:style>
        <p:txBody>
          <a:bodyPr lIns="90000" rIns="90000" tIns="46800" bIns="46800" anchor="t">
            <a:noAutofit/>
          </a:bodyPr>
          <a:p>
            <a:endParaRPr b="0" lang="en-US" sz="1400" spc="-1" strike="noStrike">
              <a:solidFill>
                <a:srgbClr val="000000"/>
              </a:solidFill>
              <a:latin typeface="Arial"/>
            </a:endParaRPr>
          </a:p>
        </p:txBody>
      </p:sp>
      <p:sp>
        <p:nvSpPr>
          <p:cNvPr id="135" name="Google Shape;77;p1"/>
          <p:cNvSpPr/>
          <p:nvPr/>
        </p:nvSpPr>
        <p:spPr>
          <a:xfrm>
            <a:off x="3505320" y="6095880"/>
            <a:ext cx="5349240" cy="609480"/>
          </a:xfrm>
          <a:prstGeom prst="rect">
            <a:avLst/>
          </a:prstGeom>
          <a:noFill/>
          <a:ln w="0">
            <a:noFill/>
          </a:ln>
        </p:spPr>
        <p:style>
          <a:lnRef idx="0"/>
          <a:fillRef idx="0"/>
          <a:effectRef idx="0"/>
          <a:fontRef idx="minor"/>
        </p:style>
        <p:txBody>
          <a:bodyPr lIns="90000" rIns="90000" tIns="46800" bIns="46800" anchor="ctr">
            <a:noAutofit/>
          </a:bodyPr>
          <a:p>
            <a:pPr algn="r">
              <a:lnSpc>
                <a:spcPct val="100000"/>
              </a:lnSpc>
              <a:tabLst>
                <a:tab algn="l" pos="0"/>
              </a:tabLst>
            </a:pPr>
            <a:r>
              <a:rPr b="0" lang="en-US" sz="2500" spc="-1" strike="noStrike">
                <a:solidFill>
                  <a:srgbClr val="797979"/>
                </a:solidFill>
                <a:latin typeface="Calibri"/>
                <a:ea typeface="Calibri"/>
              </a:rPr>
              <a:t>www.usask.ca</a:t>
            </a:r>
            <a:endParaRPr b="0" lang="en-US" sz="2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0" y="663480"/>
            <a:ext cx="914364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000" spc="-1" strike="noStrike">
                <a:solidFill>
                  <a:srgbClr val="595959"/>
                </a:solidFill>
                <a:latin typeface="Calibri"/>
                <a:ea typeface="Calibri"/>
              </a:rPr>
              <a:t>Archetype 3: Dependence on Constrained Resource Environments</a:t>
            </a:r>
            <a:endParaRPr b="0" lang="en-US" sz="4000" spc="-1" strike="noStrike">
              <a:solidFill>
                <a:srgbClr val="000000"/>
              </a:solidFill>
              <a:latin typeface="Arial"/>
            </a:endParaRPr>
          </a:p>
        </p:txBody>
      </p:sp>
      <p:pic>
        <p:nvPicPr>
          <p:cNvPr id="169" name="Google Shape;153;p10" descr=""/>
          <p:cNvPicPr/>
          <p:nvPr/>
        </p:nvPicPr>
        <p:blipFill>
          <a:blip r:embed="rId1"/>
          <a:srcRect l="27197" t="0" r="0" b="0"/>
          <a:stretch/>
        </p:blipFill>
        <p:spPr>
          <a:xfrm>
            <a:off x="3162960" y="4348800"/>
            <a:ext cx="2817720" cy="2178000"/>
          </a:xfrm>
          <a:prstGeom prst="rect">
            <a:avLst/>
          </a:prstGeom>
          <a:ln w="0">
            <a:noFill/>
          </a:ln>
        </p:spPr>
      </p:pic>
      <p:pic>
        <p:nvPicPr>
          <p:cNvPr id="170" name="Google Shape;154;p10" descr=""/>
          <p:cNvPicPr/>
          <p:nvPr/>
        </p:nvPicPr>
        <p:blipFill>
          <a:blip r:embed="rId2"/>
          <a:srcRect l="0" t="4573" r="4951" b="0"/>
          <a:stretch/>
        </p:blipFill>
        <p:spPr>
          <a:xfrm>
            <a:off x="114480" y="3633840"/>
            <a:ext cx="2523960" cy="1659600"/>
          </a:xfrm>
          <a:prstGeom prst="rect">
            <a:avLst/>
          </a:prstGeom>
          <a:ln w="0">
            <a:noFill/>
          </a:ln>
        </p:spPr>
      </p:pic>
      <p:pic>
        <p:nvPicPr>
          <p:cNvPr id="171" name="Google Shape;155;p10" descr=""/>
          <p:cNvPicPr/>
          <p:nvPr/>
        </p:nvPicPr>
        <p:blipFill>
          <a:blip r:embed="rId3"/>
          <a:stretch/>
        </p:blipFill>
        <p:spPr>
          <a:xfrm>
            <a:off x="4809240" y="1699200"/>
            <a:ext cx="2343240" cy="1755360"/>
          </a:xfrm>
          <a:prstGeom prst="rect">
            <a:avLst/>
          </a:prstGeom>
          <a:ln w="0">
            <a:noFill/>
          </a:ln>
        </p:spPr>
      </p:pic>
      <p:pic>
        <p:nvPicPr>
          <p:cNvPr id="172" name="Google Shape;156;p10" descr=""/>
          <p:cNvPicPr/>
          <p:nvPr/>
        </p:nvPicPr>
        <p:blipFill>
          <a:blip r:embed="rId4"/>
          <a:srcRect l="26081" t="0" r="0" b="0"/>
          <a:stretch/>
        </p:blipFill>
        <p:spPr>
          <a:xfrm>
            <a:off x="2027160" y="1673280"/>
            <a:ext cx="2270880" cy="1755360"/>
          </a:xfrm>
          <a:prstGeom prst="rect">
            <a:avLst/>
          </a:prstGeom>
          <a:ln w="0">
            <a:noFill/>
          </a:ln>
        </p:spPr>
      </p:pic>
      <p:sp>
        <p:nvSpPr>
          <p:cNvPr id="173" name="Google Shape;157;p10"/>
          <p:cNvSpPr/>
          <p:nvPr/>
        </p:nvSpPr>
        <p:spPr>
          <a:xfrm rot="2293800">
            <a:off x="2930400" y="3750120"/>
            <a:ext cx="1517040" cy="24480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
        <p:nvSpPr>
          <p:cNvPr id="174" name="Google Shape;158;p10"/>
          <p:cNvSpPr/>
          <p:nvPr/>
        </p:nvSpPr>
        <p:spPr>
          <a:xfrm rot="8053200">
            <a:off x="4888080" y="3781080"/>
            <a:ext cx="1311480" cy="22032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
        <p:nvSpPr>
          <p:cNvPr id="175" name="Google Shape;159;p10"/>
          <p:cNvSpPr/>
          <p:nvPr/>
        </p:nvSpPr>
        <p:spPr>
          <a:xfrm rot="2293800">
            <a:off x="1825200" y="5653800"/>
            <a:ext cx="1517040" cy="24480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0" y="761040"/>
            <a:ext cx="914364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000" spc="-1" strike="noStrike">
                <a:solidFill>
                  <a:srgbClr val="595959"/>
                </a:solidFill>
                <a:latin typeface="Calibri"/>
                <a:ea typeface="Calibri"/>
              </a:rPr>
              <a:t>Archetype 4: Restrictive Policy Environment</a:t>
            </a:r>
            <a:endParaRPr b="0" lang="en-US" sz="4000" spc="-1" strike="noStrike">
              <a:solidFill>
                <a:srgbClr val="000000"/>
              </a:solidFill>
              <a:latin typeface="Arial"/>
            </a:endParaRPr>
          </a:p>
        </p:txBody>
      </p:sp>
      <p:pic>
        <p:nvPicPr>
          <p:cNvPr id="177" name="Google Shape;166;p11" descr=""/>
          <p:cNvPicPr/>
          <p:nvPr/>
        </p:nvPicPr>
        <p:blipFill>
          <a:blip r:embed="rId1"/>
          <a:srcRect l="27197" t="0" r="0" b="0"/>
          <a:stretch/>
        </p:blipFill>
        <p:spPr>
          <a:xfrm>
            <a:off x="3162960" y="4348800"/>
            <a:ext cx="2817720" cy="2178000"/>
          </a:xfrm>
          <a:prstGeom prst="rect">
            <a:avLst/>
          </a:prstGeom>
          <a:ln w="0">
            <a:noFill/>
          </a:ln>
        </p:spPr>
      </p:pic>
      <p:pic>
        <p:nvPicPr>
          <p:cNvPr id="178" name="Google Shape;167;p11" descr=""/>
          <p:cNvPicPr/>
          <p:nvPr/>
        </p:nvPicPr>
        <p:blipFill>
          <a:blip r:embed="rId2"/>
          <a:srcRect l="0" t="4573" r="4951" b="0"/>
          <a:stretch/>
        </p:blipFill>
        <p:spPr>
          <a:xfrm>
            <a:off x="114480" y="3633840"/>
            <a:ext cx="2523960" cy="1659600"/>
          </a:xfrm>
          <a:prstGeom prst="rect">
            <a:avLst/>
          </a:prstGeom>
          <a:ln w="0">
            <a:noFill/>
          </a:ln>
        </p:spPr>
      </p:pic>
      <p:pic>
        <p:nvPicPr>
          <p:cNvPr id="179" name="Google Shape;168;p11" descr=""/>
          <p:cNvPicPr/>
          <p:nvPr/>
        </p:nvPicPr>
        <p:blipFill>
          <a:blip r:embed="rId3"/>
          <a:stretch/>
        </p:blipFill>
        <p:spPr>
          <a:xfrm>
            <a:off x="4809240" y="1699200"/>
            <a:ext cx="2343240" cy="1755360"/>
          </a:xfrm>
          <a:prstGeom prst="rect">
            <a:avLst/>
          </a:prstGeom>
          <a:ln w="0">
            <a:noFill/>
          </a:ln>
        </p:spPr>
      </p:pic>
      <p:pic>
        <p:nvPicPr>
          <p:cNvPr id="180" name="Google Shape;169;p11" descr=""/>
          <p:cNvPicPr/>
          <p:nvPr/>
        </p:nvPicPr>
        <p:blipFill>
          <a:blip r:embed="rId4"/>
          <a:srcRect l="9162" t="0" r="5921" b="0"/>
          <a:stretch/>
        </p:blipFill>
        <p:spPr>
          <a:xfrm>
            <a:off x="6505200" y="3661200"/>
            <a:ext cx="2562480" cy="1684800"/>
          </a:xfrm>
          <a:prstGeom prst="rect">
            <a:avLst/>
          </a:prstGeom>
          <a:ln w="0">
            <a:noFill/>
          </a:ln>
        </p:spPr>
      </p:pic>
      <p:pic>
        <p:nvPicPr>
          <p:cNvPr id="181" name="Google Shape;170;p11" descr=""/>
          <p:cNvPicPr/>
          <p:nvPr/>
        </p:nvPicPr>
        <p:blipFill>
          <a:blip r:embed="rId5"/>
          <a:srcRect l="26081" t="0" r="0" b="0"/>
          <a:stretch/>
        </p:blipFill>
        <p:spPr>
          <a:xfrm>
            <a:off x="2027160" y="1673280"/>
            <a:ext cx="2270880" cy="1755360"/>
          </a:xfrm>
          <a:prstGeom prst="rect">
            <a:avLst/>
          </a:prstGeom>
          <a:ln w="0">
            <a:noFill/>
          </a:ln>
        </p:spPr>
      </p:pic>
      <p:sp>
        <p:nvSpPr>
          <p:cNvPr id="182" name="Google Shape;171;p11"/>
          <p:cNvSpPr/>
          <p:nvPr/>
        </p:nvSpPr>
        <p:spPr>
          <a:xfrm rot="2293800">
            <a:off x="2930400" y="3750120"/>
            <a:ext cx="1517040" cy="24480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
        <p:nvSpPr>
          <p:cNvPr id="183" name="Google Shape;172;p11"/>
          <p:cNvSpPr/>
          <p:nvPr/>
        </p:nvSpPr>
        <p:spPr>
          <a:xfrm rot="8053200">
            <a:off x="4888080" y="3781080"/>
            <a:ext cx="1311480" cy="22032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
        <p:nvSpPr>
          <p:cNvPr id="184" name="Google Shape;173;p11"/>
          <p:cNvSpPr/>
          <p:nvPr/>
        </p:nvSpPr>
        <p:spPr>
          <a:xfrm rot="2293800">
            <a:off x="1825200" y="5653800"/>
            <a:ext cx="1517040" cy="24480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
        <p:nvSpPr>
          <p:cNvPr id="185" name="Google Shape;174;p11"/>
          <p:cNvSpPr/>
          <p:nvPr/>
        </p:nvSpPr>
        <p:spPr>
          <a:xfrm rot="8053200">
            <a:off x="5763960" y="5718960"/>
            <a:ext cx="1343520" cy="22032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228240" y="761040"/>
            <a:ext cx="861048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000" spc="-1" strike="noStrike">
                <a:solidFill>
                  <a:srgbClr val="595959"/>
                </a:solidFill>
                <a:latin typeface="Calibri"/>
                <a:ea typeface="Calibri"/>
              </a:rPr>
              <a:t>The Truck Parking Problem</a:t>
            </a:r>
            <a:endParaRPr b="0" lang="en-US" sz="4000" spc="-1" strike="noStrike">
              <a:solidFill>
                <a:srgbClr val="000000"/>
              </a:solidFill>
              <a:latin typeface="Arial"/>
            </a:endParaRPr>
          </a:p>
        </p:txBody>
      </p:sp>
      <p:sp>
        <p:nvSpPr>
          <p:cNvPr id="187" name="PlaceHolder 2"/>
          <p:cNvSpPr>
            <a:spLocks noGrp="1"/>
          </p:cNvSpPr>
          <p:nvPr>
            <p:ph/>
          </p:nvPr>
        </p:nvSpPr>
        <p:spPr>
          <a:xfrm>
            <a:off x="289080" y="1676160"/>
            <a:ext cx="8549640" cy="4343040"/>
          </a:xfrm>
          <a:prstGeom prst="rect">
            <a:avLst/>
          </a:prstGeom>
          <a:noFill/>
          <a:ln w="0">
            <a:noFill/>
          </a:ln>
        </p:spPr>
        <p:txBody>
          <a:bodyPr lIns="90000" rIns="90000" tIns="46800" bIns="46800" anchor="t">
            <a:normAutofit/>
          </a:bodyPr>
          <a:p>
            <a:pPr marL="270000" indent="-269640">
              <a:lnSpc>
                <a:spcPct val="90000"/>
              </a:lnSpc>
              <a:buClr>
                <a:srgbClr val="000000"/>
              </a:buClr>
              <a:buFont typeface="Noto Sans Symbols"/>
              <a:buChar char="▪"/>
            </a:pPr>
            <a:r>
              <a:rPr b="0" lang="en-US" sz="2800" spc="-1" strike="noStrike">
                <a:solidFill>
                  <a:srgbClr val="000000"/>
                </a:solidFill>
                <a:latin typeface="Calibri"/>
                <a:ea typeface="Calibri"/>
              </a:rPr>
              <a:t>As a case study, the first iteration of the truck driver model will focus on a major issue – the lack of safe and available truck parking</a:t>
            </a:r>
            <a:endParaRPr b="0" lang="en-US" sz="2800" spc="-1" strike="noStrike">
              <a:solidFill>
                <a:srgbClr val="000000"/>
              </a:solidFill>
              <a:latin typeface="Arial"/>
            </a:endParaRPr>
          </a:p>
          <a:p>
            <a:pPr marL="270000" indent="-269640">
              <a:lnSpc>
                <a:spcPct val="90000"/>
              </a:lnSpc>
              <a:spcBef>
                <a:spcPts val="700"/>
              </a:spcBef>
              <a:buClr>
                <a:srgbClr val="000000"/>
              </a:buClr>
              <a:buFont typeface="Noto Sans Symbols"/>
              <a:buChar char="▪"/>
            </a:pPr>
            <a:r>
              <a:rPr b="0" lang="en-US" sz="2800" spc="-1" strike="noStrike">
                <a:solidFill>
                  <a:srgbClr val="000000"/>
                </a:solidFill>
                <a:latin typeface="Calibri"/>
                <a:ea typeface="Calibri"/>
              </a:rPr>
              <a:t>Lack of safety and available truck parking has numerous implications for truck driver health and safety…and the safety of the motoring public as well!</a:t>
            </a:r>
            <a:endParaRPr b="0" lang="en-US" sz="2800" spc="-1" strike="noStrike">
              <a:solidFill>
                <a:srgbClr val="000000"/>
              </a:solidFill>
              <a:latin typeface="Arial"/>
            </a:endParaRPr>
          </a:p>
          <a:p>
            <a:pPr marL="270000" indent="-269640">
              <a:lnSpc>
                <a:spcPct val="90000"/>
              </a:lnSpc>
              <a:spcBef>
                <a:spcPts val="700"/>
              </a:spcBef>
              <a:buClr>
                <a:srgbClr val="000000"/>
              </a:buClr>
              <a:buFont typeface="Noto Sans Symbols"/>
              <a:buChar char="▪"/>
            </a:pPr>
            <a:r>
              <a:rPr b="0" lang="en-US" sz="2800" spc="-1" strike="noStrike">
                <a:solidFill>
                  <a:srgbClr val="000000"/>
                </a:solidFill>
                <a:latin typeface="Calibri"/>
                <a:ea typeface="Calibri"/>
              </a:rPr>
              <a:t>Current solutions appear to be low-leverage</a:t>
            </a:r>
            <a:endParaRPr b="0" lang="en-US" sz="2800" spc="-1" strike="noStrike">
              <a:solidFill>
                <a:srgbClr val="000000"/>
              </a:solidFill>
              <a:latin typeface="Arial"/>
            </a:endParaRPr>
          </a:p>
          <a:p>
            <a:pPr marL="270000" indent="-269640">
              <a:lnSpc>
                <a:spcPct val="90000"/>
              </a:lnSpc>
              <a:spcBef>
                <a:spcPts val="700"/>
              </a:spcBef>
              <a:buClr>
                <a:srgbClr val="000000"/>
              </a:buClr>
              <a:buFont typeface="Noto Sans Symbols"/>
              <a:buChar char="▪"/>
            </a:pPr>
            <a:r>
              <a:rPr b="0" i="1" lang="en-US" sz="2800" spc="-1" strike="noStrike">
                <a:solidFill>
                  <a:srgbClr val="000000"/>
                </a:solidFill>
                <a:latin typeface="Calibri"/>
                <a:ea typeface="Calibri"/>
              </a:rPr>
              <a:t>Can ABM identify novel, high-leverage solutions?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3" dur="indefinite" restart="never" nodeType="tmRoot">
          <p:childTnLst>
            <p:seq>
              <p:cTn id="64" dur="indefinite" nodeType="mainSeq">
                <p:childTnLst>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87">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18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Model Implementation</a:t>
            </a:r>
            <a:endParaRPr b="0" lang="en-US" sz="4400" spc="-1" strike="noStrike">
              <a:solidFill>
                <a:srgbClr val="595959"/>
              </a:solidFill>
              <a:latin typeface="Calibri"/>
            </a:endParaRPr>
          </a:p>
        </p:txBody>
      </p:sp>
      <p:sp>
        <p:nvSpPr>
          <p:cNvPr id="189"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fontScale="89000"/>
          </a:bodyPr>
          <a:p>
            <a:pPr marL="240120" indent="-2401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Drivers interact within a realistic GIS environment</a:t>
            </a:r>
            <a:endParaRPr b="0" lang="en-US" sz="2800" spc="-1" strike="noStrike">
              <a:solidFill>
                <a:srgbClr val="000000"/>
              </a:solidFill>
              <a:latin typeface="Calibri"/>
            </a:endParaRPr>
          </a:p>
          <a:p>
            <a:pPr marL="240120" indent="-2401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Drive between random cities</a:t>
            </a:r>
            <a:endParaRPr b="0" lang="en-US" sz="2800" spc="-1" strike="noStrike">
              <a:solidFill>
                <a:srgbClr val="000000"/>
              </a:solidFill>
              <a:latin typeface="Calibri"/>
            </a:endParaRPr>
          </a:p>
          <a:p>
            <a:pPr marL="240120" indent="-2401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Use decision-making process to find truck stops</a:t>
            </a:r>
            <a:endParaRPr b="0" lang="en-US" sz="2800" spc="-1" strike="noStrike">
              <a:solidFill>
                <a:srgbClr val="000000"/>
              </a:solidFill>
              <a:latin typeface="Calibri"/>
            </a:endParaRPr>
          </a:p>
          <a:p>
            <a:pPr marL="240120" indent="-2401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Drivers interact at truck stops</a:t>
            </a:r>
            <a:endParaRPr b="0" lang="en-US" sz="2800" spc="-1" strike="noStrike">
              <a:solidFill>
                <a:srgbClr val="000000"/>
              </a:solidFill>
              <a:latin typeface="Calibri"/>
            </a:endParaRPr>
          </a:p>
          <a:p>
            <a:pPr marL="240120" indent="-2401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Truck stops may or may not have enough space for drivers to park</a:t>
            </a:r>
            <a:endParaRPr b="0" lang="en-US" sz="2800" spc="-1" strike="noStrike">
              <a:solidFill>
                <a:srgbClr val="000000"/>
              </a:solidFill>
              <a:latin typeface="Calibri"/>
            </a:endParaRPr>
          </a:p>
          <a:p>
            <a:pPr marL="240120" indent="-2401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800" spc="-1" strike="noStrike">
                <a:solidFill>
                  <a:srgbClr val="000000"/>
                </a:solidFill>
                <a:latin typeface="Calibri"/>
              </a:rPr>
              <a:t>Key components</a:t>
            </a:r>
            <a:endParaRPr b="0" lang="en-US" sz="2800" spc="-1" strike="noStrike">
              <a:solidFill>
                <a:srgbClr val="000000"/>
              </a:solidFill>
              <a:latin typeface="Calibri"/>
            </a:endParaRPr>
          </a:p>
          <a:p>
            <a:pPr lvl="1" marL="813600" indent="-406800">
              <a:lnSpc>
                <a:spcPct val="100000"/>
              </a:lnSpc>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Trucker behaviour</a:t>
            </a:r>
            <a:endParaRPr b="0" lang="en-US" sz="2400" spc="-1" strike="noStrike">
              <a:solidFill>
                <a:srgbClr val="000000"/>
              </a:solidFill>
              <a:latin typeface="Calibri"/>
            </a:endParaRPr>
          </a:p>
          <a:p>
            <a:pPr lvl="1" marL="813600" indent="-406800">
              <a:lnSpc>
                <a:spcPct val="100000"/>
              </a:lnSpc>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Trucker routing</a:t>
            </a:r>
            <a:endParaRPr b="0" lang="en-US" sz="2400" spc="-1" strike="noStrike">
              <a:solidFill>
                <a:srgbClr val="000000"/>
              </a:solidFill>
              <a:latin typeface="Calibri"/>
            </a:endParaRPr>
          </a:p>
          <a:p>
            <a:pPr lvl="1" marL="813600" indent="-4068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GIS data</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228240" y="425880"/>
            <a:ext cx="8550360" cy="143460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4400" spc="-1" strike="noStrike">
              <a:solidFill>
                <a:srgbClr val="595959"/>
              </a:solidFill>
              <a:latin typeface="Calibri"/>
            </a:endParaRPr>
          </a:p>
        </p:txBody>
      </p:sp>
      <p:sp>
        <p:nvSpPr>
          <p:cNvPr id="191"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a:bodyPr>
          <a:p>
            <a:pPr indent="0">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p:txBody>
      </p:sp>
      <p:pic>
        <p:nvPicPr>
          <p:cNvPr id="192" name="" descr=""/>
          <p:cNvPicPr/>
          <p:nvPr/>
        </p:nvPicPr>
        <p:blipFill>
          <a:blip r:embed="rId1"/>
          <a:stretch/>
        </p:blipFill>
        <p:spPr>
          <a:xfrm>
            <a:off x="360" y="835560"/>
            <a:ext cx="9143640" cy="58244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Trucker Behaviour</a:t>
            </a:r>
            <a:endParaRPr b="0" lang="en-US" sz="4400" spc="-1" strike="noStrike">
              <a:solidFill>
                <a:srgbClr val="595959"/>
              </a:solidFill>
              <a:latin typeface="Calibri"/>
            </a:endParaRPr>
          </a:p>
        </p:txBody>
      </p:sp>
      <p:sp>
        <p:nvSpPr>
          <p:cNvPr id="194"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fontScale="98000"/>
          </a:bodyPr>
          <a:p>
            <a:pPr marL="264600" indent="-2646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Assign a destination</a:t>
            </a:r>
            <a:endParaRPr b="0" lang="en-US" sz="2800" spc="-1" strike="noStrike">
              <a:solidFill>
                <a:srgbClr val="000000"/>
              </a:solidFill>
              <a:latin typeface="Calibri"/>
            </a:endParaRPr>
          </a:p>
          <a:p>
            <a:pPr lvl="1" marL="896040" indent="-4478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Shipper, receiver, or home</a:t>
            </a:r>
            <a:endParaRPr b="0" lang="en-US" sz="2400" spc="-1" strike="noStrike">
              <a:solidFill>
                <a:srgbClr val="000000"/>
              </a:solidFill>
              <a:latin typeface="Calibri"/>
            </a:endParaRPr>
          </a:p>
          <a:p>
            <a:pPr marL="264600" indent="-2646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Each time we start driving:</a:t>
            </a:r>
            <a:endParaRPr b="0" lang="en-US" sz="2800" spc="-1" strike="noStrike">
              <a:solidFill>
                <a:srgbClr val="000000"/>
              </a:solidFill>
              <a:latin typeface="Calibri"/>
            </a:endParaRPr>
          </a:p>
          <a:p>
            <a:pPr lvl="1" marL="896040" indent="-4478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Select where to stop</a:t>
            </a:r>
            <a:endParaRPr b="0" lang="en-US" sz="2400" spc="-1" strike="noStrike">
              <a:solidFill>
                <a:srgbClr val="000000"/>
              </a:solidFill>
              <a:latin typeface="Calibri"/>
            </a:endParaRPr>
          </a:p>
          <a:p>
            <a:pPr lvl="2" marL="1343880" indent="-447840">
              <a:spcBef>
                <a:spcPts val="499"/>
              </a:spcBef>
              <a:buClr>
                <a:srgbClr val="000000"/>
              </a:buClr>
              <a:buFont typeface="Times"/>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Direct to destination? Stop at a truck stop? Which stop?</a:t>
            </a:r>
            <a:endParaRPr b="0" lang="en-US" sz="2000" spc="-1" strike="noStrike">
              <a:solidFill>
                <a:srgbClr val="000000"/>
              </a:solidFill>
              <a:latin typeface="Calibri"/>
            </a:endParaRPr>
          </a:p>
          <a:p>
            <a:pPr lvl="1" marL="896040" indent="-4478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Select what to do at the stop</a:t>
            </a:r>
            <a:endParaRPr b="0" lang="en-US" sz="2400" spc="-1" strike="noStrike">
              <a:solidFill>
                <a:srgbClr val="000000"/>
              </a:solidFill>
              <a:latin typeface="Calibri"/>
            </a:endParaRPr>
          </a:p>
          <a:p>
            <a:pPr lvl="2" marL="1343880" indent="-447840">
              <a:spcBef>
                <a:spcPts val="499"/>
              </a:spcBef>
              <a:buClr>
                <a:srgbClr val="000000"/>
              </a:buClr>
              <a:buFont typeface="Times"/>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Sleep for the night? Refuel and keep driving?</a:t>
            </a:r>
            <a:endParaRPr b="0" lang="en-US" sz="2000" spc="-1" strike="noStrike">
              <a:solidFill>
                <a:srgbClr val="000000"/>
              </a:solidFill>
              <a:latin typeface="Calibri"/>
            </a:endParaRPr>
          </a:p>
          <a:p>
            <a:pPr marL="264600" indent="-2646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Networks</a:t>
            </a:r>
            <a:endParaRPr b="0" lang="en-US" sz="2800" spc="-1" strike="noStrike">
              <a:solidFill>
                <a:srgbClr val="000000"/>
              </a:solidFill>
              <a:latin typeface="Calibri"/>
            </a:endParaRPr>
          </a:p>
          <a:p>
            <a:pPr lvl="1" marL="896040" indent="-4478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Truckers at the same location temporarily enter a shared network</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Trucker Routing</a:t>
            </a:r>
            <a:endParaRPr b="0" lang="en-US" sz="4400" spc="-1" strike="noStrike">
              <a:solidFill>
                <a:srgbClr val="595959"/>
              </a:solidFill>
              <a:latin typeface="Calibri"/>
            </a:endParaRPr>
          </a:p>
        </p:txBody>
      </p:sp>
      <p:sp>
        <p:nvSpPr>
          <p:cNvPr id="196"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fontScale="95000"/>
          </a:bodyPr>
          <a:p>
            <a:pPr marL="256320" indent="-256320">
              <a:lnSpc>
                <a:spcPct val="100000"/>
              </a:lnSpc>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How to handle the large number of cities?</a:t>
            </a:r>
            <a:endParaRPr b="0" lang="en-US" sz="2800" spc="-1" strike="noStrike">
              <a:solidFill>
                <a:srgbClr val="000000"/>
              </a:solidFill>
              <a:latin typeface="Calibri"/>
            </a:endParaRPr>
          </a:p>
          <a:p>
            <a:pPr marL="256320" indent="-256320">
              <a:lnSpc>
                <a:spcPct val="100000"/>
              </a:lnSpc>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800" spc="-1" strike="noStrike">
                <a:solidFill>
                  <a:srgbClr val="000000"/>
                </a:solidFill>
                <a:latin typeface="Calibri"/>
              </a:rPr>
              <a:t>Gravity Model</a:t>
            </a:r>
            <a:endParaRPr b="0" lang="en-US" sz="2800" spc="-1" strike="noStrike">
              <a:solidFill>
                <a:srgbClr val="000000"/>
              </a:solidFill>
              <a:latin typeface="Calibri"/>
            </a:endParaRPr>
          </a:p>
          <a:p>
            <a:pPr lvl="1" marL="868680" indent="-434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Borrowed from gravitational simulations</a:t>
            </a:r>
            <a:endParaRPr b="0" lang="en-US" sz="2400" spc="-1" strike="noStrike">
              <a:solidFill>
                <a:srgbClr val="000000"/>
              </a:solidFill>
              <a:latin typeface="Calibri"/>
            </a:endParaRPr>
          </a:p>
          <a:p>
            <a:pPr lvl="1" marL="868680" indent="-434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Cities are “planets”, with population size as “mass”</a:t>
            </a:r>
            <a:endParaRPr b="0" lang="en-US" sz="2400" spc="-1" strike="noStrike">
              <a:solidFill>
                <a:srgbClr val="000000"/>
              </a:solidFill>
              <a:latin typeface="Calibri"/>
            </a:endParaRPr>
          </a:p>
          <a:p>
            <a:pPr lvl="1" marL="868680" indent="-434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Select random cities weighted by population and distance</a:t>
            </a:r>
            <a:endParaRPr b="0" lang="en-US" sz="2400" spc="-1" strike="noStrike">
              <a:solidFill>
                <a:srgbClr val="000000"/>
              </a:solidFill>
              <a:latin typeface="Calibri"/>
            </a:endParaRPr>
          </a:p>
          <a:p>
            <a:pPr lvl="2" marL="1302840" indent="-434160">
              <a:spcBef>
                <a:spcPts val="499"/>
              </a:spcBef>
              <a:buClr>
                <a:srgbClr val="000000"/>
              </a:buClr>
              <a:buFont typeface="Times"/>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a:t>
            </a:r>
            <a:r>
              <a:rPr b="0" lang="en-US" sz="2000" spc="-1" strike="noStrike">
                <a:solidFill>
                  <a:srgbClr val="000000"/>
                </a:solidFill>
                <a:latin typeface="Calibri"/>
              </a:rPr>
              <a:t>Gravitational force”</a:t>
            </a:r>
            <a:endParaRPr b="0" lang="en-US" sz="2000" spc="-1" strike="noStrike">
              <a:solidFill>
                <a:srgbClr val="000000"/>
              </a:solidFill>
              <a:latin typeface="Calibri"/>
            </a:endParaRPr>
          </a:p>
          <a:p>
            <a:pPr marL="256320" indent="-2563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800" spc="-1" strike="noStrike">
                <a:solidFill>
                  <a:srgbClr val="000000"/>
                </a:solidFill>
                <a:latin typeface="Calibri"/>
              </a:rPr>
              <a:t>Quadtree</a:t>
            </a:r>
            <a:r>
              <a:rPr b="0" lang="en-US" sz="2800" spc="-1" strike="noStrike">
                <a:solidFill>
                  <a:srgbClr val="000000"/>
                </a:solidFill>
                <a:latin typeface="Calibri"/>
              </a:rPr>
              <a:t> data structure</a:t>
            </a:r>
            <a:endParaRPr b="0" lang="en-US" sz="2800" spc="-1" strike="noStrike">
              <a:solidFill>
                <a:srgbClr val="000000"/>
              </a:solidFill>
              <a:latin typeface="Calibri"/>
            </a:endParaRPr>
          </a:p>
          <a:p>
            <a:pPr lvl="1" marL="868680" indent="-434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i="1" lang="en-US" sz="2400" spc="-1" strike="noStrike">
                <a:solidFill>
                  <a:srgbClr val="000000"/>
                </a:solidFill>
                <a:latin typeface="Calibri"/>
              </a:rPr>
              <a:t>(Slightly customized for our use case)</a:t>
            </a:r>
            <a:endParaRPr b="0" lang="en-US" sz="2400" spc="-1" strike="noStrike">
              <a:solidFill>
                <a:srgbClr val="000000"/>
              </a:solidFill>
              <a:latin typeface="Calibri"/>
            </a:endParaRPr>
          </a:p>
          <a:p>
            <a:pPr lvl="1" marL="868680" indent="-434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Allows efficient implementation of the above</a:t>
            </a:r>
            <a:endParaRPr b="0" lang="en-US" sz="2400" spc="-1" strike="noStrike">
              <a:solidFill>
                <a:srgbClr val="000000"/>
              </a:solidFill>
              <a:latin typeface="Calibri"/>
            </a:endParaRPr>
          </a:p>
          <a:p>
            <a:pPr lvl="1" marL="868680" indent="-434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Automatically group “galaxies” together as a unit</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GIS Data</a:t>
            </a:r>
            <a:endParaRPr b="0" lang="en-US" sz="4400" spc="-1" strike="noStrike">
              <a:solidFill>
                <a:srgbClr val="595959"/>
              </a:solidFill>
              <a:latin typeface="Calibri"/>
            </a:endParaRPr>
          </a:p>
        </p:txBody>
      </p:sp>
      <p:sp>
        <p:nvSpPr>
          <p:cNvPr id="198"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fontScale="85000"/>
          </a:bodyPr>
          <a:p>
            <a:pPr marL="229320" indent="-2293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We want our model to have a very rich dataset</a:t>
            </a:r>
            <a:endParaRPr b="0" lang="en-US" sz="2800" spc="-1" strike="noStrike">
              <a:solidFill>
                <a:srgbClr val="000000"/>
              </a:solidFill>
              <a:latin typeface="Calibri"/>
            </a:endParaRPr>
          </a:p>
          <a:p>
            <a:pPr lvl="1" marL="777240" indent="-3884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Realistic conditions</a:t>
            </a:r>
            <a:endParaRPr b="0" lang="en-US" sz="2400" spc="-1" strike="noStrike">
              <a:solidFill>
                <a:srgbClr val="000000"/>
              </a:solidFill>
              <a:latin typeface="Calibri"/>
            </a:endParaRPr>
          </a:p>
          <a:p>
            <a:pPr lvl="1" marL="777240" indent="-3884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Compelling to outside stakeholders</a:t>
            </a:r>
            <a:endParaRPr b="0" lang="en-US" sz="2400" spc="-1" strike="noStrike">
              <a:solidFill>
                <a:srgbClr val="000000"/>
              </a:solidFill>
              <a:latin typeface="Calibri"/>
            </a:endParaRPr>
          </a:p>
          <a:p>
            <a:pPr lvl="1" marL="777240" indent="-3884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Easy to compare against real-world data</a:t>
            </a:r>
            <a:endParaRPr b="0" lang="en-US" sz="2400" spc="-1" strike="noStrike">
              <a:solidFill>
                <a:srgbClr val="000000"/>
              </a:solidFill>
              <a:latin typeface="Calibri"/>
            </a:endParaRPr>
          </a:p>
          <a:p>
            <a:pPr marL="229320" indent="-2293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Model runs in GIS environment representing the entire contiguous USA</a:t>
            </a:r>
            <a:endParaRPr b="0" lang="en-US" sz="2800" spc="-1" strike="noStrike">
              <a:solidFill>
                <a:srgbClr val="000000"/>
              </a:solidFill>
              <a:latin typeface="Calibri"/>
            </a:endParaRPr>
          </a:p>
          <a:p>
            <a:pPr lvl="1" marL="777240" indent="-3884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Trucks should drive along realistic routes and stop in realistic places</a:t>
            </a:r>
            <a:endParaRPr b="0" lang="en-US" sz="2400" spc="-1" strike="noStrike">
              <a:solidFill>
                <a:srgbClr val="000000"/>
              </a:solidFill>
              <a:latin typeface="Calibri"/>
            </a:endParaRPr>
          </a:p>
          <a:p>
            <a:pPr marL="229320" indent="-229320">
              <a:lnSpc>
                <a:spcPct val="100000"/>
              </a:lnSpc>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What data do we need?</a:t>
            </a:r>
            <a:endParaRPr b="0" lang="en-US" sz="2800" spc="-1" strike="noStrike">
              <a:solidFill>
                <a:srgbClr val="000000"/>
              </a:solidFill>
              <a:latin typeface="Calibri"/>
            </a:endParaRPr>
          </a:p>
          <a:p>
            <a:pPr lvl="1" marL="777240" indent="-3884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Cities</a:t>
            </a:r>
            <a:endParaRPr b="0" lang="en-US" sz="2400" spc="-1" strike="noStrike">
              <a:solidFill>
                <a:srgbClr val="000000"/>
              </a:solidFill>
              <a:latin typeface="Calibri"/>
            </a:endParaRPr>
          </a:p>
          <a:p>
            <a:pPr lvl="1" marL="777240" indent="-3884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Highways</a:t>
            </a:r>
            <a:endParaRPr b="0" lang="en-US" sz="2400" spc="-1" strike="noStrike">
              <a:solidFill>
                <a:srgbClr val="000000"/>
              </a:solidFill>
              <a:latin typeface="Calibri"/>
            </a:endParaRPr>
          </a:p>
          <a:p>
            <a:pPr lvl="1" marL="777240" indent="-38844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Locations where truckers stop</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Cities Data</a:t>
            </a:r>
            <a:endParaRPr b="0" lang="en-US" sz="4400" spc="-1" strike="noStrike">
              <a:solidFill>
                <a:srgbClr val="595959"/>
              </a:solidFill>
              <a:latin typeface="Calibri"/>
            </a:endParaRPr>
          </a:p>
        </p:txBody>
      </p:sp>
      <p:sp>
        <p:nvSpPr>
          <p:cNvPr id="200"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a:bodyPr>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USA census data is readily available with populations for major cities</a:t>
            </a:r>
            <a:endParaRPr b="0" lang="en-US" sz="28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Accessed through the internet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Highways Data</a:t>
            </a:r>
            <a:endParaRPr b="0" lang="en-US" sz="4400" spc="-1" strike="noStrike">
              <a:solidFill>
                <a:srgbClr val="595959"/>
              </a:solidFill>
              <a:latin typeface="Calibri"/>
            </a:endParaRPr>
          </a:p>
        </p:txBody>
      </p:sp>
      <p:sp>
        <p:nvSpPr>
          <p:cNvPr id="202"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a:bodyPr>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800" spc="-1" strike="noStrike">
                <a:solidFill>
                  <a:srgbClr val="000000"/>
                </a:solidFill>
                <a:latin typeface="Calibri"/>
              </a:rPr>
              <a:t>OpenStreetMap</a:t>
            </a:r>
            <a:r>
              <a:rPr b="0" lang="en-US" sz="2800" spc="-1" strike="noStrike">
                <a:solidFill>
                  <a:srgbClr val="000000"/>
                </a:solidFill>
                <a:latin typeface="Calibri"/>
              </a:rPr>
              <a:t> has free and open-source maps of public roads across the world</a:t>
            </a:r>
            <a:endParaRPr b="0" lang="en-US" sz="28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Integrated with AnyLogic</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By default, will search for map data online</a:t>
            </a:r>
            <a:endParaRPr b="0" lang="en-US" sz="24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Download the data for improved performance</a:t>
            </a:r>
            <a:endParaRPr b="0" lang="en-US" sz="24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Agents navigate along roads with no special programming necessary</a:t>
            </a:r>
            <a:endParaRPr b="0" lang="en-US" sz="2800" spc="-1" strike="noStrike">
              <a:solidFill>
                <a:srgbClr val="000000"/>
              </a:solidFill>
              <a:latin typeface="Calibri"/>
            </a:endParaRPr>
          </a:p>
          <a:p>
            <a:pPr marL="270000" indent="0">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Google Shape;82;p2" descr=""/>
          <p:cNvPicPr/>
          <p:nvPr/>
        </p:nvPicPr>
        <p:blipFill>
          <a:blip r:embed="rId1"/>
          <a:stretch/>
        </p:blipFill>
        <p:spPr>
          <a:xfrm>
            <a:off x="720000" y="950040"/>
            <a:ext cx="3420000" cy="3549960"/>
          </a:xfrm>
          <a:prstGeom prst="rect">
            <a:avLst/>
          </a:prstGeom>
          <a:ln w="0">
            <a:noFill/>
          </a:ln>
        </p:spPr>
      </p:pic>
      <p:sp>
        <p:nvSpPr>
          <p:cNvPr id="137" name="PlaceHolder 1"/>
          <p:cNvSpPr>
            <a:spLocks noGrp="1"/>
          </p:cNvSpPr>
          <p:nvPr>
            <p:ph/>
          </p:nvPr>
        </p:nvSpPr>
        <p:spPr>
          <a:xfrm>
            <a:off x="180000" y="4601520"/>
            <a:ext cx="4563000" cy="2016000"/>
          </a:xfrm>
          <a:prstGeom prst="rect">
            <a:avLst/>
          </a:prstGeom>
          <a:noFill/>
          <a:ln w="0">
            <a:noFill/>
          </a:ln>
        </p:spPr>
        <p:txBody>
          <a:bodyPr lIns="90000" rIns="90000" tIns="46800" bIns="46800" anchor="t">
            <a:normAutofit fontScale="90000"/>
          </a:bodyPr>
          <a:p>
            <a:pPr indent="0" algn="ctr">
              <a:lnSpc>
                <a:spcPct val="90000"/>
              </a:lnSpc>
              <a:buNone/>
              <a:tabLst>
                <a:tab algn="l" pos="0"/>
              </a:tabLst>
            </a:pPr>
            <a:r>
              <a:rPr b="0" lang="en-US" sz="2800" spc="-1" strike="noStrike">
                <a:solidFill>
                  <a:srgbClr val="000000"/>
                </a:solidFill>
                <a:latin typeface="Calibri"/>
                <a:ea typeface="Calibri"/>
              </a:rPr>
              <a:t>Michael Kenneth Lemke, Ph.D.</a:t>
            </a:r>
            <a:endParaRPr b="0" lang="en-US" sz="2800" spc="-1" strike="noStrike">
              <a:solidFill>
                <a:srgbClr val="000000"/>
              </a:solidFill>
              <a:latin typeface="Arial"/>
            </a:endParaRPr>
          </a:p>
          <a:p>
            <a:pPr indent="0" algn="ctr">
              <a:lnSpc>
                <a:spcPct val="90000"/>
              </a:lnSpc>
              <a:spcBef>
                <a:spcPts val="700"/>
              </a:spcBef>
              <a:buNone/>
              <a:tabLst>
                <a:tab algn="l" pos="0"/>
              </a:tabLst>
            </a:pPr>
            <a:r>
              <a:rPr b="0" lang="en-US" sz="2800" spc="-1" strike="noStrike">
                <a:solidFill>
                  <a:srgbClr val="000000"/>
                </a:solidFill>
                <a:latin typeface="Calibri"/>
                <a:ea typeface="Calibri"/>
              </a:rPr>
              <a:t>Assistant Professor</a:t>
            </a:r>
            <a:endParaRPr b="0" lang="en-US" sz="2800" spc="-1" strike="noStrike">
              <a:solidFill>
                <a:srgbClr val="000000"/>
              </a:solidFill>
              <a:latin typeface="Arial"/>
            </a:endParaRPr>
          </a:p>
          <a:p>
            <a:pPr indent="0" algn="ctr">
              <a:lnSpc>
                <a:spcPct val="90000"/>
              </a:lnSpc>
              <a:spcBef>
                <a:spcPts val="700"/>
              </a:spcBef>
              <a:buNone/>
              <a:tabLst>
                <a:tab algn="l" pos="0"/>
              </a:tabLst>
            </a:pPr>
            <a:r>
              <a:rPr b="0" lang="en-US" sz="2800" spc="-1" strike="noStrike">
                <a:solidFill>
                  <a:srgbClr val="000000"/>
                </a:solidFill>
                <a:latin typeface="Calibri"/>
                <a:ea typeface="Calibri"/>
              </a:rPr>
              <a:t>Department of Social Sciences</a:t>
            </a:r>
            <a:endParaRPr b="0" lang="en-US" sz="2800" spc="-1" strike="noStrike">
              <a:solidFill>
                <a:srgbClr val="000000"/>
              </a:solidFill>
              <a:latin typeface="Arial"/>
            </a:endParaRPr>
          </a:p>
          <a:p>
            <a:pPr indent="0" algn="ctr">
              <a:lnSpc>
                <a:spcPct val="90000"/>
              </a:lnSpc>
              <a:spcBef>
                <a:spcPts val="700"/>
              </a:spcBef>
              <a:buNone/>
              <a:tabLst>
                <a:tab algn="l" pos="0"/>
              </a:tabLst>
            </a:pPr>
            <a:r>
              <a:rPr b="0" lang="en-US" sz="2800" spc="-1" strike="noStrike">
                <a:solidFill>
                  <a:srgbClr val="000000"/>
                </a:solidFill>
                <a:latin typeface="Calibri"/>
                <a:ea typeface="Calibri"/>
              </a:rPr>
              <a:t>University of Houston-Downtown</a:t>
            </a:r>
            <a:endParaRPr b="0" lang="en-US" sz="2800" spc="-1" strike="noStrike">
              <a:solidFill>
                <a:srgbClr val="000000"/>
              </a:solidFill>
              <a:latin typeface="Arial"/>
            </a:endParaRPr>
          </a:p>
        </p:txBody>
      </p:sp>
      <p:sp>
        <p:nvSpPr>
          <p:cNvPr id="138" name="PlaceHolder 2"/>
          <p:cNvSpPr>
            <a:spLocks noGrp="1"/>
          </p:cNvSpPr>
          <p:nvPr>
            <p:ph/>
          </p:nvPr>
        </p:nvSpPr>
        <p:spPr>
          <a:xfrm>
            <a:off x="5040000" y="4551480"/>
            <a:ext cx="3780000" cy="2016000"/>
          </a:xfrm>
          <a:prstGeom prst="rect">
            <a:avLst/>
          </a:prstGeom>
          <a:noFill/>
          <a:ln w="0">
            <a:noFill/>
          </a:ln>
        </p:spPr>
        <p:txBody>
          <a:bodyPr lIns="90000" rIns="90000" tIns="46800" bIns="46800" anchor="t">
            <a:normAutofit fontScale="91000"/>
          </a:bodyPr>
          <a:p>
            <a:pPr indent="0" algn="ctr">
              <a:lnSpc>
                <a:spcPct val="90000"/>
              </a:lnSpc>
              <a:buNone/>
              <a:tabLst>
                <a:tab algn="l" pos="0"/>
              </a:tabLst>
            </a:pPr>
            <a:r>
              <a:rPr b="0" lang="en-US" sz="2800" spc="-1" strike="noStrike">
                <a:solidFill>
                  <a:srgbClr val="000000"/>
                </a:solidFill>
                <a:latin typeface="Calibri"/>
                <a:ea typeface="Calibri"/>
              </a:rPr>
              <a:t>Eric Redekopp</a:t>
            </a:r>
            <a:endParaRPr b="0" lang="en-US" sz="2800" spc="-1" strike="noStrike">
              <a:solidFill>
                <a:srgbClr val="000000"/>
              </a:solidFill>
              <a:latin typeface="Arial"/>
            </a:endParaRPr>
          </a:p>
          <a:p>
            <a:pPr indent="0" algn="ctr">
              <a:lnSpc>
                <a:spcPct val="90000"/>
              </a:lnSpc>
              <a:spcBef>
                <a:spcPts val="700"/>
              </a:spcBef>
              <a:buNone/>
              <a:tabLst>
                <a:tab algn="l" pos="0"/>
              </a:tabLst>
            </a:pPr>
            <a:r>
              <a:rPr b="0" lang="en-US" sz="2800" spc="-1" strike="noStrike">
                <a:solidFill>
                  <a:srgbClr val="000000"/>
                </a:solidFill>
                <a:latin typeface="Calibri"/>
                <a:ea typeface="Calibri"/>
              </a:rPr>
              <a:t>MSc. Student</a:t>
            </a:r>
            <a:endParaRPr b="0" lang="en-US" sz="2800" spc="-1" strike="noStrike">
              <a:solidFill>
                <a:srgbClr val="000000"/>
              </a:solidFill>
              <a:latin typeface="Arial"/>
            </a:endParaRPr>
          </a:p>
          <a:p>
            <a:pPr indent="0" algn="ctr">
              <a:lnSpc>
                <a:spcPct val="90000"/>
              </a:lnSpc>
              <a:spcBef>
                <a:spcPts val="700"/>
              </a:spcBef>
              <a:buNone/>
              <a:tabLst>
                <a:tab algn="l" pos="0"/>
              </a:tabLst>
            </a:pPr>
            <a:r>
              <a:rPr b="0" lang="en-US" sz="2800" spc="-1" strike="noStrike">
                <a:solidFill>
                  <a:srgbClr val="000000"/>
                </a:solidFill>
                <a:latin typeface="Calibri"/>
                <a:ea typeface="Calibri"/>
              </a:rPr>
              <a:t>Department of Comp. Sci.</a:t>
            </a:r>
            <a:endParaRPr b="0" lang="en-US" sz="2800" spc="-1" strike="noStrike">
              <a:solidFill>
                <a:srgbClr val="000000"/>
              </a:solidFill>
              <a:latin typeface="Arial"/>
            </a:endParaRPr>
          </a:p>
          <a:p>
            <a:pPr indent="0" algn="ctr">
              <a:lnSpc>
                <a:spcPct val="90000"/>
              </a:lnSpc>
              <a:spcBef>
                <a:spcPts val="700"/>
              </a:spcBef>
              <a:buNone/>
              <a:tabLst>
                <a:tab algn="l" pos="0"/>
              </a:tabLst>
            </a:pPr>
            <a:r>
              <a:rPr b="0" lang="en-US" sz="2800" spc="-1" strike="noStrike">
                <a:solidFill>
                  <a:srgbClr val="000000"/>
                </a:solidFill>
                <a:latin typeface="Calibri"/>
                <a:ea typeface="Calibri"/>
              </a:rPr>
              <a:t>University of Saskatchewan</a:t>
            </a:r>
            <a:endParaRPr b="0" lang="en-US" sz="2800" spc="-1" strike="noStrike">
              <a:solidFill>
                <a:srgbClr val="000000"/>
              </a:solidFill>
              <a:latin typeface="Arial"/>
            </a:endParaRPr>
          </a:p>
        </p:txBody>
      </p:sp>
      <p:pic>
        <p:nvPicPr>
          <p:cNvPr id="139" name="" descr=""/>
          <p:cNvPicPr/>
          <p:nvPr/>
        </p:nvPicPr>
        <p:blipFill>
          <a:blip r:embed="rId2"/>
          <a:stretch/>
        </p:blipFill>
        <p:spPr>
          <a:xfrm>
            <a:off x="5100120" y="960120"/>
            <a:ext cx="3539880" cy="353988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Truck Stop Data</a:t>
            </a:r>
            <a:endParaRPr b="0" lang="en-US" sz="4400" spc="-1" strike="noStrike">
              <a:solidFill>
                <a:srgbClr val="595959"/>
              </a:solidFill>
              <a:latin typeface="Calibri"/>
            </a:endParaRPr>
          </a:p>
        </p:txBody>
      </p:sp>
      <p:sp>
        <p:nvSpPr>
          <p:cNvPr id="204"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a:bodyPr>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This part was more tricky...</a:t>
            </a:r>
            <a:endParaRPr b="0" lang="en-US" sz="28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Types of truck stop:</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Calibri"/>
              </a:rPr>
              <a:t>Truck Stop</a:t>
            </a:r>
            <a:endParaRPr b="0" lang="en-US" sz="2400" spc="-1" strike="noStrike">
              <a:solidFill>
                <a:srgbClr val="000000"/>
              </a:solidFill>
              <a:latin typeface="Calibri"/>
            </a:endParaRPr>
          </a:p>
          <a:p>
            <a:pPr lvl="2" marL="1371600" indent="-457200">
              <a:spcBef>
                <a:spcPts val="499"/>
              </a:spcBef>
              <a:buClr>
                <a:srgbClr val="000000"/>
              </a:buClr>
              <a:buFont typeface="Times"/>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Full amenities including food, fuel, and overnight parking spaces</a:t>
            </a:r>
            <a:endParaRPr b="0" lang="en-US" sz="20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Calibri"/>
              </a:rPr>
              <a:t>Gas Station</a:t>
            </a:r>
            <a:endParaRPr b="0" lang="en-US" sz="2400" spc="-1" strike="noStrike">
              <a:solidFill>
                <a:srgbClr val="000000"/>
              </a:solidFill>
              <a:latin typeface="Calibri"/>
            </a:endParaRPr>
          </a:p>
          <a:p>
            <a:pPr lvl="2" marL="1371600" indent="-457200">
              <a:spcBef>
                <a:spcPts val="499"/>
              </a:spcBef>
              <a:buClr>
                <a:srgbClr val="000000"/>
              </a:buClr>
              <a:buFont typeface="Times"/>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Food and fuel available, but no overnight parking spaces</a:t>
            </a:r>
            <a:endParaRPr b="0" lang="en-US" sz="20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1" lang="en-US" sz="2400" spc="-1" strike="noStrike">
                <a:solidFill>
                  <a:srgbClr val="000000"/>
                </a:solidFill>
                <a:latin typeface="Calibri"/>
              </a:rPr>
              <a:t>Rest Area</a:t>
            </a:r>
            <a:endParaRPr b="0" lang="en-US" sz="2400" spc="-1" strike="noStrike">
              <a:solidFill>
                <a:srgbClr val="000000"/>
              </a:solidFill>
              <a:latin typeface="Calibri"/>
            </a:endParaRPr>
          </a:p>
          <a:p>
            <a:pPr lvl="2" marL="1371600" indent="-457200">
              <a:spcBef>
                <a:spcPts val="499"/>
              </a:spcBef>
              <a:buClr>
                <a:srgbClr val="000000"/>
              </a:buClr>
              <a:buFont typeface="Times"/>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Overnight parking available, but no food or fuel</a:t>
            </a:r>
            <a:endParaRPr b="0" lang="en-US" sz="2000" spc="-1" strike="noStrike">
              <a:solidFill>
                <a:srgbClr val="000000"/>
              </a:solidFill>
              <a:latin typeface="Calibri"/>
            </a:endParaRPr>
          </a:p>
          <a:p>
            <a:pPr lvl="2" marL="1371600" indent="-457200">
              <a:spcBef>
                <a:spcPts val="499"/>
              </a:spcBef>
              <a:buClr>
                <a:srgbClr val="000000"/>
              </a:buClr>
              <a:buFont typeface="Times"/>
              <a:buChar char="•"/>
              <a:tabLst>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solidFill>
                  <a:srgbClr val="000000"/>
                </a:solidFill>
                <a:latin typeface="Calibri"/>
              </a:rPr>
              <a:t>Usually government-operated, such as a state “welcome centre”</a:t>
            </a:r>
            <a:endParaRPr b="0" lang="en-US" sz="2000" spc="-1" strike="noStrike">
              <a:solidFill>
                <a:srgbClr val="000000"/>
              </a:solidFill>
              <a:latin typeface="Calibri"/>
            </a:endParaRPr>
          </a:p>
          <a:p>
            <a:pPr marL="270000" indent="0">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Truck Stop Data (2)</a:t>
            </a:r>
            <a:endParaRPr b="0" lang="en-US" sz="4400" spc="-1" strike="noStrike">
              <a:solidFill>
                <a:srgbClr val="595959"/>
              </a:solidFill>
              <a:latin typeface="Calibri"/>
            </a:endParaRPr>
          </a:p>
        </p:txBody>
      </p:sp>
      <p:sp>
        <p:nvSpPr>
          <p:cNvPr id="206" name="PlaceHolder 2"/>
          <p:cNvSpPr>
            <a:spLocks noGrp="1"/>
          </p:cNvSpPr>
          <p:nvPr>
            <p:ph/>
          </p:nvPr>
        </p:nvSpPr>
        <p:spPr>
          <a:xfrm>
            <a:off x="289080" y="1676160"/>
            <a:ext cx="8550000" cy="4803840"/>
          </a:xfrm>
          <a:prstGeom prst="rect">
            <a:avLst/>
          </a:prstGeom>
          <a:noFill/>
          <a:ln w="0">
            <a:noFill/>
          </a:ln>
        </p:spPr>
        <p:txBody>
          <a:bodyPr lIns="90000" rIns="90000" tIns="46800" bIns="46800" anchor="t">
            <a:normAutofit fontScale="93000"/>
          </a:bodyPr>
          <a:p>
            <a:pPr marL="250920" indent="-2509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800" spc="-1" strike="noStrike">
                <a:solidFill>
                  <a:srgbClr val="000000"/>
                </a:solidFill>
                <a:latin typeface="Calibri"/>
              </a:rPr>
              <a:t>Truck Stops</a:t>
            </a:r>
            <a:endParaRPr b="0" lang="en-US" sz="2800" spc="-1" strike="noStrike">
              <a:solidFill>
                <a:srgbClr val="000000"/>
              </a:solidFill>
              <a:latin typeface="Calibri"/>
            </a:endParaRPr>
          </a:p>
          <a:p>
            <a:pPr lvl="1" marL="850320" indent="-425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Allstays PDF dataset</a:t>
            </a:r>
            <a:endParaRPr b="0" lang="en-US" sz="2400" spc="-1" strike="noStrike">
              <a:solidFill>
                <a:srgbClr val="000000"/>
              </a:solidFill>
              <a:latin typeface="Calibri"/>
            </a:endParaRPr>
          </a:p>
          <a:p>
            <a:pPr lvl="1" marL="850320" indent="-425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Used Python script to extract data from PDF file</a:t>
            </a:r>
            <a:endParaRPr b="0" lang="en-US" sz="2400" spc="-1" strike="noStrike">
              <a:solidFill>
                <a:srgbClr val="000000"/>
              </a:solidFill>
              <a:latin typeface="Calibri"/>
            </a:endParaRPr>
          </a:p>
          <a:p>
            <a:pPr marL="250920" indent="-2509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800" spc="-1" strike="noStrike">
                <a:solidFill>
                  <a:srgbClr val="000000"/>
                </a:solidFill>
                <a:latin typeface="Calibri"/>
              </a:rPr>
              <a:t>Gas Station</a:t>
            </a:r>
            <a:endParaRPr b="0" lang="en-US" sz="2800" spc="-1" strike="noStrike">
              <a:solidFill>
                <a:srgbClr val="000000"/>
              </a:solidFill>
              <a:latin typeface="Calibri"/>
            </a:endParaRPr>
          </a:p>
          <a:p>
            <a:pPr lvl="1" marL="850320" indent="-425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Allstays again</a:t>
            </a:r>
            <a:endParaRPr b="0" lang="en-US" sz="2400" spc="-1" strike="noStrike">
              <a:solidFill>
                <a:srgbClr val="000000"/>
              </a:solidFill>
              <a:latin typeface="Calibri"/>
            </a:endParaRPr>
          </a:p>
          <a:p>
            <a:pPr lvl="1" marL="850320" indent="-425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Only stops with &lt;5 parking spaces</a:t>
            </a:r>
            <a:endParaRPr b="0" lang="en-US" sz="2400" spc="-1" strike="noStrike">
              <a:solidFill>
                <a:srgbClr val="000000"/>
              </a:solidFill>
              <a:latin typeface="Calibri"/>
            </a:endParaRPr>
          </a:p>
          <a:p>
            <a:pPr marL="250920" indent="-2509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US" sz="2800" spc="-1" strike="noStrike">
                <a:solidFill>
                  <a:srgbClr val="000000"/>
                </a:solidFill>
                <a:latin typeface="Calibri"/>
              </a:rPr>
              <a:t>Rest Area</a:t>
            </a:r>
            <a:endParaRPr b="0" lang="en-US" sz="2800" spc="-1" strike="noStrike">
              <a:solidFill>
                <a:srgbClr val="000000"/>
              </a:solidFill>
              <a:latin typeface="Calibri"/>
            </a:endParaRPr>
          </a:p>
          <a:p>
            <a:pPr lvl="1" marL="850320" indent="-425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Interstaterestareas.com custom Google Maps file</a:t>
            </a:r>
            <a:endParaRPr b="0" lang="en-US" sz="2400" spc="-1" strike="noStrike">
              <a:solidFill>
                <a:srgbClr val="000000"/>
              </a:solidFill>
              <a:latin typeface="Calibri"/>
            </a:endParaRPr>
          </a:p>
          <a:p>
            <a:pPr lvl="1" marL="850320" indent="-425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Downloaded as .kml and extracted location data</a:t>
            </a:r>
            <a:endParaRPr b="0" lang="en-US" sz="2400" spc="-1" strike="noStrike">
              <a:solidFill>
                <a:srgbClr val="000000"/>
              </a:solidFill>
              <a:latin typeface="Calibri"/>
            </a:endParaRPr>
          </a:p>
          <a:p>
            <a:pPr lvl="1" marL="850320" indent="-425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No parking data – determined randomly</a:t>
            </a:r>
            <a:endParaRPr b="0" lang="en-US" sz="2400" spc="-1" strike="noStrike">
              <a:solidFill>
                <a:srgbClr val="000000"/>
              </a:solidFill>
              <a:latin typeface="Calibri"/>
            </a:endParaRPr>
          </a:p>
          <a:p>
            <a:pPr marL="250920" indent="-2509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Working on acquiring even more data</a:t>
            </a:r>
            <a:endParaRPr b="0" lang="en-US" sz="2800" spc="-1" strike="noStrike">
              <a:solidFill>
                <a:srgbClr val="000000"/>
              </a:solidFill>
              <a:latin typeface="Calibri"/>
            </a:endParaRPr>
          </a:p>
          <a:p>
            <a:pPr marL="250920" indent="0">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Communication Across Domains</a:t>
            </a:r>
            <a:endParaRPr b="0" lang="en-US" sz="4400" spc="-1" strike="noStrike">
              <a:solidFill>
                <a:srgbClr val="595959"/>
              </a:solidFill>
              <a:latin typeface="Calibri"/>
            </a:endParaRPr>
          </a:p>
        </p:txBody>
      </p:sp>
      <p:sp>
        <p:nvSpPr>
          <p:cNvPr id="208" name="PlaceHolder 2"/>
          <p:cNvSpPr>
            <a:spLocks noGrp="1"/>
          </p:cNvSpPr>
          <p:nvPr>
            <p:ph/>
          </p:nvPr>
        </p:nvSpPr>
        <p:spPr>
          <a:xfrm>
            <a:off x="289080" y="1676160"/>
            <a:ext cx="4570920" cy="4343400"/>
          </a:xfrm>
          <a:prstGeom prst="rect">
            <a:avLst/>
          </a:prstGeom>
          <a:noFill/>
          <a:ln w="0">
            <a:noFill/>
          </a:ln>
        </p:spPr>
        <p:txBody>
          <a:bodyPr lIns="90000" rIns="90000" tIns="46800" bIns="46800" anchor="t">
            <a:normAutofit/>
          </a:bodyPr>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So far, mostly worked as a team of two</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Michael – health science and trucking</a:t>
            </a:r>
            <a:endParaRPr b="0" lang="en-US" sz="24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Eric – scientific computing</a:t>
            </a:r>
            <a:endParaRPr b="0" lang="en-US" sz="24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Health and computing are different languages</a:t>
            </a:r>
            <a:endParaRPr b="0" lang="en-US" sz="28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How do we communicate?</a:t>
            </a:r>
            <a:endParaRPr b="0" lang="en-US" sz="2800" spc="-1" strike="noStrike">
              <a:solidFill>
                <a:srgbClr val="000000"/>
              </a:solidFill>
              <a:latin typeface="Calibri"/>
            </a:endParaRPr>
          </a:p>
          <a:p>
            <a:pPr marL="270000" indent="0">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p:txBody>
      </p:sp>
      <p:pic>
        <p:nvPicPr>
          <p:cNvPr id="209" name="" descr=""/>
          <p:cNvPicPr/>
          <p:nvPr/>
        </p:nvPicPr>
        <p:blipFill>
          <a:blip r:embed="rId1"/>
          <a:stretch/>
        </p:blipFill>
        <p:spPr>
          <a:xfrm>
            <a:off x="5220000" y="1762920"/>
            <a:ext cx="3780000" cy="32637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Boundary Object</a:t>
            </a:r>
            <a:endParaRPr b="0" lang="en-US" sz="4400" spc="-1" strike="noStrike">
              <a:solidFill>
                <a:srgbClr val="595959"/>
              </a:solidFill>
              <a:latin typeface="Calibri"/>
            </a:endParaRPr>
          </a:p>
        </p:txBody>
      </p:sp>
      <p:sp>
        <p:nvSpPr>
          <p:cNvPr id="211" name="PlaceHolder 2"/>
          <p:cNvSpPr>
            <a:spLocks noGrp="1"/>
          </p:cNvSpPr>
          <p:nvPr>
            <p:ph/>
          </p:nvPr>
        </p:nvSpPr>
        <p:spPr>
          <a:xfrm>
            <a:off x="270000" y="1776600"/>
            <a:ext cx="8550000" cy="4343400"/>
          </a:xfrm>
          <a:prstGeom prst="rect">
            <a:avLst/>
          </a:prstGeom>
          <a:noFill/>
          <a:ln w="0">
            <a:noFill/>
          </a:ln>
        </p:spPr>
        <p:txBody>
          <a:bodyPr lIns="90000" rIns="90000" tIns="46800" bIns="46800" anchor="t">
            <a:normAutofit/>
          </a:bodyPr>
          <a:p>
            <a:pPr marL="270000" indent="0">
              <a:lnSpc>
                <a:spcPct val="100000"/>
              </a:lnSpc>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800" spc="-1" strike="noStrike">
                <a:solidFill>
                  <a:srgbClr val="000000"/>
                </a:solidFill>
                <a:latin typeface="Calibri"/>
              </a:rPr>
              <a:t>Boundary objects are objects which are both plastic enough to adapt to local needs and constraints of the several parties employing them, yet robust enough to maintain a common identity across sites.</a:t>
            </a:r>
            <a:endParaRPr b="0" lang="en-US" sz="2800" spc="-1" strike="noStrike">
              <a:solidFill>
                <a:srgbClr val="000000"/>
              </a:solidFill>
              <a:latin typeface="Calibri"/>
            </a:endParaRPr>
          </a:p>
          <a:p>
            <a:pPr marL="270000" indent="0">
              <a:lnSpc>
                <a:spcPct val="100000"/>
              </a:lnSpc>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r>
              <a:rPr b="0" i="1" lang="en-US" sz="2800" spc="-1" strike="noStrike">
                <a:solidFill>
                  <a:srgbClr val="000000"/>
                </a:solidFill>
                <a:latin typeface="Calibri"/>
              </a:rPr>
              <a:t>                                                  </a:t>
            </a:r>
            <a:r>
              <a:rPr b="0" i="1" lang="en-US" sz="2800" spc="-1" strike="noStrike">
                <a:solidFill>
                  <a:srgbClr val="000000"/>
                </a:solidFill>
                <a:latin typeface="Calibri"/>
              </a:rPr>
              <a:t>Star and Griesemer, 1989</a:t>
            </a:r>
            <a:endParaRPr b="0" lang="en-US" sz="2800" spc="-1" strike="noStrike">
              <a:solidFill>
                <a:srgbClr val="000000"/>
              </a:solidFill>
              <a:latin typeface="Calibri"/>
            </a:endParaRPr>
          </a:p>
          <a:p>
            <a:pPr marL="270000" indent="0">
              <a:lnSpc>
                <a:spcPct val="100000"/>
              </a:lnSpc>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a:p>
            <a:pPr marL="270000" indent="-270000">
              <a:lnSpc>
                <a:spcPct val="100000"/>
              </a:lnSpc>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Boundary objects allow communication across domains</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They provide a common language</a:t>
            </a:r>
            <a:endParaRPr b="0" lang="en-US" sz="2400" spc="-1" strike="noStrike">
              <a:solidFill>
                <a:srgbClr val="000000"/>
              </a:solidFill>
              <a:latin typeface="Calibri"/>
            </a:endParaRPr>
          </a:p>
          <a:p>
            <a:pPr marL="270000" indent="0">
              <a:lnSpc>
                <a:spcPct val="100000"/>
              </a:lnSpc>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a:p>
            <a:pPr marL="270000" indent="0">
              <a:lnSpc>
                <a:spcPct val="100000"/>
              </a:lnSpc>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a:p>
            <a:pPr marL="270000" indent="0">
              <a:lnSpc>
                <a:spcPct val="100000"/>
              </a:lnSpc>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Diagrams</a:t>
            </a:r>
            <a:endParaRPr b="0" lang="en-US" sz="4400" spc="-1" strike="noStrike">
              <a:solidFill>
                <a:srgbClr val="595959"/>
              </a:solidFill>
              <a:latin typeface="Calibri"/>
            </a:endParaRPr>
          </a:p>
        </p:txBody>
      </p:sp>
      <p:sp>
        <p:nvSpPr>
          <p:cNvPr id="213" name="PlaceHolder 2"/>
          <p:cNvSpPr>
            <a:spLocks noGrp="1"/>
          </p:cNvSpPr>
          <p:nvPr>
            <p:ph/>
          </p:nvPr>
        </p:nvSpPr>
        <p:spPr>
          <a:xfrm>
            <a:off x="270000" y="1776600"/>
            <a:ext cx="8550000" cy="2723400"/>
          </a:xfrm>
          <a:prstGeom prst="rect">
            <a:avLst/>
          </a:prstGeom>
          <a:noFill/>
          <a:ln w="0">
            <a:noFill/>
          </a:ln>
        </p:spPr>
        <p:txBody>
          <a:bodyPr lIns="90000" rIns="90000" tIns="46800" bIns="46800" anchor="t">
            <a:normAutofit fontScale="97000"/>
          </a:bodyPr>
          <a:p>
            <a:pPr marL="261720" indent="-2617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Diagrams are frequently used as boundary objects in modelling</a:t>
            </a:r>
            <a:endParaRPr b="0" lang="en-US" sz="2800" spc="-1" strike="noStrike">
              <a:solidFill>
                <a:srgbClr val="000000"/>
              </a:solidFill>
              <a:latin typeface="Calibri"/>
            </a:endParaRPr>
          </a:p>
          <a:p>
            <a:pPr lvl="1" marL="886680" indent="-443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Stock and flow diagrams in SD models</a:t>
            </a:r>
            <a:endParaRPr b="0" lang="en-US" sz="2400" spc="-1" strike="noStrike">
              <a:solidFill>
                <a:srgbClr val="000000"/>
              </a:solidFill>
              <a:latin typeface="Calibri"/>
            </a:endParaRPr>
          </a:p>
          <a:p>
            <a:pPr lvl="1" marL="886680" indent="-443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State charts in ABM models</a:t>
            </a:r>
            <a:endParaRPr b="0" lang="en-US" sz="2400" spc="-1" strike="noStrike">
              <a:solidFill>
                <a:srgbClr val="000000"/>
              </a:solidFill>
              <a:latin typeface="Calibri"/>
            </a:endParaRPr>
          </a:p>
          <a:p>
            <a:pPr lvl="1" marL="886680" indent="-44316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etc.</a:t>
            </a:r>
            <a:endParaRPr b="0" lang="en-US" sz="2400" spc="-1" strike="noStrike">
              <a:solidFill>
                <a:srgbClr val="000000"/>
              </a:solidFill>
              <a:latin typeface="Calibri"/>
            </a:endParaRPr>
          </a:p>
          <a:p>
            <a:pPr marL="261720" indent="-26172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Many of these are built in to AnyLogic already</a:t>
            </a:r>
            <a:endParaRPr b="0" lang="en-US" sz="2800" spc="-1" strike="noStrike">
              <a:solidFill>
                <a:srgbClr val="000000"/>
              </a:solidFill>
              <a:latin typeface="Calibri"/>
            </a:endParaRPr>
          </a:p>
        </p:txBody>
      </p:sp>
      <p:pic>
        <p:nvPicPr>
          <p:cNvPr id="214" name="" descr=""/>
          <p:cNvPicPr/>
          <p:nvPr/>
        </p:nvPicPr>
        <p:blipFill>
          <a:blip r:embed="rId1"/>
          <a:stretch/>
        </p:blipFill>
        <p:spPr>
          <a:xfrm>
            <a:off x="360000" y="4680000"/>
            <a:ext cx="3750480" cy="1620000"/>
          </a:xfrm>
          <a:prstGeom prst="rect">
            <a:avLst/>
          </a:prstGeom>
          <a:ln w="0">
            <a:noFill/>
          </a:ln>
        </p:spPr>
      </p:pic>
      <p:pic>
        <p:nvPicPr>
          <p:cNvPr id="215" name="" descr=""/>
          <p:cNvPicPr/>
          <p:nvPr/>
        </p:nvPicPr>
        <p:blipFill>
          <a:blip r:embed="rId2"/>
          <a:stretch/>
        </p:blipFill>
        <p:spPr>
          <a:xfrm>
            <a:off x="4500000" y="4860000"/>
            <a:ext cx="4169520" cy="12600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228240" y="425880"/>
            <a:ext cx="8771760" cy="143460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Critical Components</a:t>
            </a:r>
            <a:endParaRPr b="0" lang="en-US" sz="4400" spc="-1" strike="noStrike">
              <a:solidFill>
                <a:srgbClr val="595959"/>
              </a:solidFill>
              <a:latin typeface="Calibri"/>
            </a:endParaRPr>
          </a:p>
        </p:txBody>
      </p:sp>
      <p:sp>
        <p:nvSpPr>
          <p:cNvPr id="217"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a:bodyPr>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Communicate critical processes that drive model behaviour through </a:t>
            </a:r>
            <a:r>
              <a:rPr b="0" i="1" lang="en-US" sz="2800" spc="-1" strike="noStrike">
                <a:solidFill>
                  <a:srgbClr val="000000"/>
                </a:solidFill>
                <a:latin typeface="Calibri"/>
              </a:rPr>
              <a:t>boundary objects</a:t>
            </a:r>
            <a:endParaRPr b="0" lang="en-US" sz="28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Critical processes in trucker model:</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How do truckers decide where to stop?</a:t>
            </a:r>
            <a:endParaRPr b="0" lang="en-US" sz="24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How are truckers assigned their destinations?</a:t>
            </a:r>
            <a:endParaRPr b="0" lang="en-US" sz="24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These are mostly </a:t>
            </a:r>
            <a:r>
              <a:rPr b="1" lang="en-US" sz="2800" spc="-1" strike="noStrike">
                <a:solidFill>
                  <a:srgbClr val="000000"/>
                </a:solidFill>
                <a:latin typeface="Calibri"/>
              </a:rPr>
              <a:t>decision processes</a:t>
            </a:r>
            <a:r>
              <a:rPr b="0" lang="en-US" sz="2800" spc="-1" strike="noStrike">
                <a:solidFill>
                  <a:srgbClr val="000000"/>
                </a:solidFill>
                <a:latin typeface="Calibri"/>
              </a:rPr>
              <a: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Flow Charts</a:t>
            </a:r>
            <a:endParaRPr b="0" lang="en-US" sz="4400" spc="-1" strike="noStrike">
              <a:solidFill>
                <a:srgbClr val="595959"/>
              </a:solidFill>
              <a:latin typeface="Calibri"/>
            </a:endParaRPr>
          </a:p>
        </p:txBody>
      </p:sp>
      <p:sp>
        <p:nvSpPr>
          <p:cNvPr id="219" name="PlaceHolder 2"/>
          <p:cNvSpPr>
            <a:spLocks noGrp="1"/>
          </p:cNvSpPr>
          <p:nvPr>
            <p:ph/>
          </p:nvPr>
        </p:nvSpPr>
        <p:spPr>
          <a:xfrm>
            <a:off x="180000" y="1676160"/>
            <a:ext cx="5220000" cy="4343400"/>
          </a:xfrm>
          <a:prstGeom prst="rect">
            <a:avLst/>
          </a:prstGeom>
          <a:noFill/>
          <a:ln w="0">
            <a:noFill/>
          </a:ln>
        </p:spPr>
        <p:txBody>
          <a:bodyPr lIns="90000" rIns="90000" tIns="46800" bIns="46800" anchor="t">
            <a:normAutofit/>
          </a:bodyPr>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Flow charts are useful boundary objects for representing a decision process</a:t>
            </a:r>
            <a:endParaRPr b="0" lang="en-US" sz="28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Trucker’s perspective:</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i="1" lang="en-US" sz="2400" spc="-1" strike="noStrike">
                <a:solidFill>
                  <a:srgbClr val="000000"/>
                </a:solidFill>
                <a:latin typeface="Calibri"/>
              </a:rPr>
              <a:t>Does the flow chart match my personal experience?</a:t>
            </a:r>
            <a:endParaRPr b="0" lang="en-US" sz="2400" spc="-1" strike="noStrike">
              <a:solidFill>
                <a:srgbClr val="000000"/>
              </a:solidFill>
              <a:latin typeface="Calibri"/>
            </a:endParaRPr>
          </a:p>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Programmer’s perspective:</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i="1" lang="en-US" sz="2400" spc="-1" strike="noStrike">
                <a:solidFill>
                  <a:srgbClr val="000000"/>
                </a:solidFill>
                <a:latin typeface="Calibri"/>
              </a:rPr>
              <a:t>Is the flow chart complete enough to implement in code?</a:t>
            </a:r>
            <a:endParaRPr b="0" lang="en-US" sz="2400" spc="-1" strike="noStrike">
              <a:solidFill>
                <a:srgbClr val="000000"/>
              </a:solidFill>
              <a:latin typeface="Calibri"/>
            </a:endParaRPr>
          </a:p>
        </p:txBody>
      </p:sp>
      <p:pic>
        <p:nvPicPr>
          <p:cNvPr id="220" name="" descr=""/>
          <p:cNvPicPr/>
          <p:nvPr/>
        </p:nvPicPr>
        <p:blipFill>
          <a:blip r:embed="rId1"/>
          <a:stretch/>
        </p:blipFill>
        <p:spPr>
          <a:xfrm>
            <a:off x="5400000" y="1958760"/>
            <a:ext cx="3621240" cy="36212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Building Flow Charts</a:t>
            </a:r>
            <a:endParaRPr b="0" lang="en-US" sz="4400" spc="-1" strike="noStrike">
              <a:solidFill>
                <a:srgbClr val="595959"/>
              </a:solidFill>
              <a:latin typeface="Calibri"/>
            </a:endParaRPr>
          </a:p>
        </p:txBody>
      </p:sp>
      <p:sp>
        <p:nvSpPr>
          <p:cNvPr id="222" name="PlaceHolder 2"/>
          <p:cNvSpPr>
            <a:spLocks noGrp="1"/>
          </p:cNvSpPr>
          <p:nvPr>
            <p:ph/>
          </p:nvPr>
        </p:nvSpPr>
        <p:spPr>
          <a:xfrm>
            <a:off x="180000" y="1676160"/>
            <a:ext cx="5220000" cy="4343400"/>
          </a:xfrm>
          <a:prstGeom prst="rect">
            <a:avLst/>
          </a:prstGeom>
          <a:noFill/>
          <a:ln w="0">
            <a:noFill/>
          </a:ln>
        </p:spPr>
        <p:txBody>
          <a:bodyPr lIns="90000" rIns="90000" tIns="46800" bIns="46800" anchor="t">
            <a:normAutofit/>
          </a:bodyPr>
          <a:p>
            <a:pPr marL="270000" indent="-270000">
              <a:lnSpc>
                <a:spcPct val="100000"/>
              </a:lnSpc>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Build in collaborative sessions</a:t>
            </a:r>
            <a:endParaRPr b="0" lang="en-US" sz="2800" spc="-1" strike="noStrike">
              <a:solidFill>
                <a:srgbClr val="000000"/>
              </a:solidFill>
              <a:latin typeface="Calibri"/>
            </a:endParaRPr>
          </a:p>
          <a:p>
            <a:pPr marL="270000" indent="-270000">
              <a:lnSpc>
                <a:spcPct val="100000"/>
              </a:lnSpc>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Build alongside the code</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Code will reveal special cases</a:t>
            </a:r>
            <a:endParaRPr b="0" lang="en-US" sz="2400" spc="-1" strike="noStrike">
              <a:solidFill>
                <a:srgbClr val="000000"/>
              </a:solidFill>
              <a:latin typeface="Calibri"/>
            </a:endParaRPr>
          </a:p>
          <a:p>
            <a:pPr marL="270000" indent="-270000">
              <a:lnSpc>
                <a:spcPct val="100000"/>
              </a:lnSpc>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Our favourite tool is draw.io</a:t>
            </a:r>
            <a:endParaRPr b="0" lang="en-US" sz="28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Integrated with Google Drive</a:t>
            </a:r>
            <a:endParaRPr b="0" lang="en-US" sz="24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Simultaneous viewing / editing</a:t>
            </a:r>
            <a:endParaRPr b="0" lang="en-US" sz="2400" spc="-1" strike="noStrike">
              <a:solidFill>
                <a:srgbClr val="000000"/>
              </a:solidFill>
              <a:latin typeface="Calibri"/>
            </a:endParaRPr>
          </a:p>
          <a:p>
            <a:pPr lvl="1" marL="914400" indent="-457200">
              <a:spcBef>
                <a:spcPts val="601"/>
              </a:spcBef>
              <a:buClr>
                <a:srgbClr val="000000"/>
              </a:buClr>
              <a:buSzPct val="75000"/>
              <a:buFont typeface="StarSymbol"/>
              <a:buAutoNum type="alphaLcParenR"/>
              <a:tabLst>
                <a:tab algn="l" pos="1828800"/>
                <a:tab algn="l" pos="2743200"/>
                <a:tab algn="l" pos="3657600"/>
                <a:tab algn="l" pos="4572000"/>
                <a:tab algn="l" pos="5486400"/>
                <a:tab algn="l" pos="6400800"/>
                <a:tab algn="l" pos="7315200"/>
                <a:tab algn="l" pos="8229600"/>
                <a:tab algn="l" pos="9144000"/>
                <a:tab algn="l" pos="10058400"/>
              </a:tabLst>
            </a:pPr>
            <a:r>
              <a:rPr b="0" lang="en-US" sz="2400" spc="-1" strike="noStrike">
                <a:solidFill>
                  <a:srgbClr val="000000"/>
                </a:solidFill>
                <a:latin typeface="Calibri"/>
              </a:rPr>
              <a:t>app.diagrams.net</a:t>
            </a:r>
            <a:endParaRPr b="0" lang="en-US" sz="2400" spc="-1" strike="noStrike">
              <a:solidFill>
                <a:srgbClr val="000000"/>
              </a:solidFill>
              <a:latin typeface="Calibri"/>
            </a:endParaRPr>
          </a:p>
          <a:p>
            <a:pPr marL="270000" indent="0">
              <a:lnSpc>
                <a:spcPct val="100000"/>
              </a:lnSpc>
              <a:spcBef>
                <a:spcPts val="700"/>
              </a:spcBef>
              <a:buNone/>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US" sz="2800" spc="-1" strike="noStrike">
              <a:solidFill>
                <a:srgbClr val="000000"/>
              </a:solidFill>
              <a:latin typeface="Calibri"/>
            </a:endParaRPr>
          </a:p>
        </p:txBody>
      </p:sp>
      <p:pic>
        <p:nvPicPr>
          <p:cNvPr id="223" name="" descr=""/>
          <p:cNvPicPr/>
          <p:nvPr/>
        </p:nvPicPr>
        <p:blipFill>
          <a:blip r:embed="rId1"/>
          <a:stretch/>
        </p:blipFill>
        <p:spPr>
          <a:xfrm>
            <a:off x="5400000" y="1958760"/>
            <a:ext cx="3621240" cy="36212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Flow Chart Example</a:t>
            </a:r>
            <a:endParaRPr b="0" lang="en-US" sz="4400" spc="-1" strike="noStrike">
              <a:solidFill>
                <a:srgbClr val="595959"/>
              </a:solidFill>
              <a:latin typeface="Calibri"/>
            </a:endParaRPr>
          </a:p>
        </p:txBody>
      </p:sp>
      <p:sp>
        <p:nvSpPr>
          <p:cNvPr id="225"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a:bodyPr>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228240" y="761040"/>
            <a:ext cx="8550360" cy="764280"/>
          </a:xfrm>
          <a:prstGeom prst="rect">
            <a:avLst/>
          </a:prstGeom>
          <a:noFill/>
          <a:ln w="0">
            <a:noFill/>
          </a:ln>
        </p:spPr>
        <p:txBody>
          <a:bodyPr lIns="90000" rIns="90000" tIns="46800" bIns="46800" anchor="ctr">
            <a:noAutofit/>
          </a:bodyPr>
          <a:p>
            <a:pPr indent="0">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solidFill>
                  <a:srgbClr val="595959"/>
                </a:solidFill>
                <a:latin typeface="Calibri"/>
              </a:rPr>
              <a:t>Model Example</a:t>
            </a:r>
            <a:endParaRPr b="0" lang="en-US" sz="4400" spc="-1" strike="noStrike">
              <a:solidFill>
                <a:srgbClr val="595959"/>
              </a:solidFill>
              <a:latin typeface="Calibri"/>
            </a:endParaRPr>
          </a:p>
        </p:txBody>
      </p:sp>
      <p:sp>
        <p:nvSpPr>
          <p:cNvPr id="227" name="PlaceHolder 2"/>
          <p:cNvSpPr>
            <a:spLocks noGrp="1"/>
          </p:cNvSpPr>
          <p:nvPr>
            <p:ph/>
          </p:nvPr>
        </p:nvSpPr>
        <p:spPr>
          <a:xfrm>
            <a:off x="289080" y="1676160"/>
            <a:ext cx="8550000" cy="4343400"/>
          </a:xfrm>
          <a:prstGeom prst="rect">
            <a:avLst/>
          </a:prstGeom>
          <a:noFill/>
          <a:ln w="0">
            <a:noFill/>
          </a:ln>
        </p:spPr>
        <p:txBody>
          <a:bodyPr lIns="90000" rIns="90000" tIns="46800" bIns="46800" anchor="t">
            <a:normAutofit/>
          </a:bodyPr>
          <a:p>
            <a:pPr marL="270000" indent="-270000">
              <a:spcBef>
                <a:spcPts val="700"/>
              </a:spcBef>
              <a:buClr>
                <a:srgbClr val="000000"/>
              </a:buClr>
              <a:buSzPct val="7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2800" spc="-1" strike="noStrike">
                <a:solidFill>
                  <a:srgbClr val="000000"/>
                </a:solidFill>
                <a:latin typeface="Calibri"/>
              </a:rPr>
              <a: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288720" y="628920"/>
            <a:ext cx="855000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000" spc="-1" strike="noStrike">
                <a:solidFill>
                  <a:srgbClr val="595959"/>
                </a:solidFill>
                <a:latin typeface="Calibri"/>
                <a:ea typeface="Calibri"/>
              </a:rPr>
              <a:t>The Long-Haul Truck Driving Profession:</a:t>
            </a:r>
            <a:br>
              <a:rPr sz="4000"/>
            </a:br>
            <a:r>
              <a:rPr b="0" lang="en-US" sz="4000" spc="-1" strike="noStrike">
                <a:solidFill>
                  <a:srgbClr val="595959"/>
                </a:solidFill>
                <a:latin typeface="Calibri"/>
                <a:ea typeface="Calibri"/>
              </a:rPr>
              <a:t>Who They Are, and What They Do</a:t>
            </a:r>
            <a:endParaRPr b="0" lang="en-US" sz="4000" spc="-1" strike="noStrike">
              <a:solidFill>
                <a:srgbClr val="000000"/>
              </a:solidFill>
              <a:latin typeface="Arial"/>
            </a:endParaRPr>
          </a:p>
        </p:txBody>
      </p:sp>
      <p:sp>
        <p:nvSpPr>
          <p:cNvPr id="141" name="PlaceHolder 2"/>
          <p:cNvSpPr>
            <a:spLocks noGrp="1"/>
          </p:cNvSpPr>
          <p:nvPr>
            <p:ph/>
          </p:nvPr>
        </p:nvSpPr>
        <p:spPr>
          <a:xfrm>
            <a:off x="289080" y="1676160"/>
            <a:ext cx="8549640" cy="4343040"/>
          </a:xfrm>
          <a:prstGeom prst="rect">
            <a:avLst/>
          </a:prstGeom>
          <a:noFill/>
          <a:ln w="0">
            <a:noFill/>
          </a:ln>
        </p:spPr>
        <p:txBody>
          <a:bodyPr lIns="90000" rIns="90000" tIns="46800" bIns="46800" anchor="t">
            <a:normAutofit/>
          </a:bodyPr>
          <a:p>
            <a:pPr marL="257040" indent="-256680">
              <a:lnSpc>
                <a:spcPct val="100000"/>
              </a:lnSpc>
              <a:buClr>
                <a:srgbClr val="000000"/>
              </a:buClr>
              <a:buFont typeface="Arial"/>
              <a:buChar char="•"/>
            </a:pPr>
            <a:r>
              <a:rPr b="0" lang="en-US" sz="2800" spc="-1" strike="noStrike">
                <a:solidFill>
                  <a:srgbClr val="000000"/>
                </a:solidFill>
                <a:latin typeface="Calibri"/>
                <a:ea typeface="Calibri"/>
              </a:rPr>
              <a:t>Transport goods across vast distances, often with unpredictable routes based on freight demands</a:t>
            </a:r>
            <a:endParaRPr b="0" lang="en-US" sz="2800" spc="-1" strike="noStrike">
              <a:solidFill>
                <a:srgbClr val="000000"/>
              </a:solidFill>
              <a:latin typeface="Arial"/>
            </a:endParaRPr>
          </a:p>
          <a:p>
            <a:pPr marL="257040" indent="-256680">
              <a:lnSpc>
                <a:spcPct val="100000"/>
              </a:lnSpc>
              <a:spcBef>
                <a:spcPts val="561"/>
              </a:spcBef>
              <a:buClr>
                <a:srgbClr val="000000"/>
              </a:buClr>
              <a:buFont typeface="Arial"/>
              <a:buChar char="•"/>
            </a:pPr>
            <a:r>
              <a:rPr b="0" lang="en-US" sz="2800" spc="-1" strike="noStrike">
                <a:solidFill>
                  <a:srgbClr val="000000"/>
                </a:solidFill>
                <a:latin typeface="Calibri"/>
                <a:ea typeface="Calibri"/>
              </a:rPr>
              <a:t>~2,000,000 drivers in the U.S.</a:t>
            </a:r>
            <a:endParaRPr b="0" lang="en-US" sz="2800" spc="-1" strike="noStrike">
              <a:solidFill>
                <a:srgbClr val="000000"/>
              </a:solidFill>
              <a:latin typeface="Arial"/>
            </a:endParaRPr>
          </a:p>
          <a:p>
            <a:pPr marL="257040" indent="-256680">
              <a:lnSpc>
                <a:spcPct val="100000"/>
              </a:lnSpc>
              <a:spcBef>
                <a:spcPts val="561"/>
              </a:spcBef>
              <a:buClr>
                <a:srgbClr val="000000"/>
              </a:buClr>
              <a:buFont typeface="Arial"/>
              <a:buChar char="•"/>
            </a:pPr>
            <a:r>
              <a:rPr b="0" lang="en-US" sz="2800" spc="-1" strike="noStrike">
                <a:solidFill>
                  <a:srgbClr val="000000"/>
                </a:solidFill>
                <a:latin typeface="Calibri"/>
                <a:ea typeface="Calibri"/>
              </a:rPr>
              <a:t>300 billion miles driven annually</a:t>
            </a:r>
            <a:endParaRPr b="0" lang="en-US" sz="2800" spc="-1" strike="noStrike">
              <a:solidFill>
                <a:srgbClr val="000000"/>
              </a:solidFill>
              <a:latin typeface="Arial"/>
            </a:endParaRPr>
          </a:p>
          <a:p>
            <a:pPr marL="257040" indent="-256680">
              <a:lnSpc>
                <a:spcPct val="100000"/>
              </a:lnSpc>
              <a:spcBef>
                <a:spcPts val="561"/>
              </a:spcBef>
              <a:buClr>
                <a:srgbClr val="000000"/>
              </a:buClr>
              <a:buFont typeface="Arial"/>
              <a:buChar char="•"/>
            </a:pPr>
            <a:r>
              <a:rPr b="0" lang="en-US" sz="2800" spc="-1" strike="noStrike">
                <a:solidFill>
                  <a:srgbClr val="000000"/>
                </a:solidFill>
                <a:latin typeface="Calibri"/>
                <a:ea typeface="Calibri"/>
              </a:rPr>
              <a:t>$800 billion in gross freight revenues annually, accounting for 80% of the nation’s total freight bill</a:t>
            </a:r>
            <a:endParaRPr b="0" lang="en-US" sz="2800" spc="-1" strike="noStrike">
              <a:solidFill>
                <a:srgbClr val="000000"/>
              </a:solidFill>
              <a:latin typeface="Arial"/>
            </a:endParaRPr>
          </a:p>
          <a:p>
            <a:pPr marL="257040" indent="-256680">
              <a:lnSpc>
                <a:spcPct val="100000"/>
              </a:lnSpc>
              <a:spcBef>
                <a:spcPts val="561"/>
              </a:spcBef>
              <a:buClr>
                <a:srgbClr val="000000"/>
              </a:buClr>
              <a:buFont typeface="Arial"/>
              <a:buChar char="•"/>
            </a:pPr>
            <a:r>
              <a:rPr b="0" i="1" lang="en-US" sz="2800" spc="-1" strike="noStrike">
                <a:solidFill>
                  <a:srgbClr val="000000"/>
                </a:solidFill>
                <a:latin typeface="Calibri"/>
                <a:ea typeface="Calibri"/>
              </a:rPr>
              <a:t>Emerged as essential occupation for implementation and sustainability of COVID-19 policies and strategies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228240" y="761040"/>
            <a:ext cx="855000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400" spc="-1" strike="noStrike">
                <a:solidFill>
                  <a:srgbClr val="595959"/>
                </a:solidFill>
                <a:latin typeface="Calibri"/>
                <a:ea typeface="Calibri"/>
              </a:rPr>
              <a:t>Next Steps</a:t>
            </a:r>
            <a:endParaRPr b="0" lang="en-US" sz="4400" spc="-1" strike="noStrike">
              <a:solidFill>
                <a:srgbClr val="000000"/>
              </a:solidFill>
              <a:latin typeface="Arial"/>
            </a:endParaRPr>
          </a:p>
        </p:txBody>
      </p:sp>
      <p:sp>
        <p:nvSpPr>
          <p:cNvPr id="229" name="PlaceHolder 2"/>
          <p:cNvSpPr>
            <a:spLocks noGrp="1"/>
          </p:cNvSpPr>
          <p:nvPr>
            <p:ph/>
          </p:nvPr>
        </p:nvSpPr>
        <p:spPr>
          <a:xfrm>
            <a:off x="289080" y="1676160"/>
            <a:ext cx="8549640" cy="4343040"/>
          </a:xfrm>
          <a:prstGeom prst="rect">
            <a:avLst/>
          </a:prstGeom>
          <a:noFill/>
          <a:ln w="0">
            <a:noFill/>
          </a:ln>
        </p:spPr>
        <p:txBody>
          <a:bodyPr lIns="90000" rIns="90000" tIns="46800" bIns="46800" anchor="t">
            <a:normAutofit/>
          </a:bodyPr>
          <a:p>
            <a:pPr marL="270000" indent="-269640">
              <a:lnSpc>
                <a:spcPct val="90000"/>
              </a:lnSpc>
              <a:buClr>
                <a:srgbClr val="000000"/>
              </a:buClr>
              <a:buFont typeface="Noto Sans Symbols"/>
              <a:buChar char="▪"/>
            </a:pPr>
            <a:r>
              <a:rPr b="0" lang="en-US" sz="2800" spc="-1" strike="noStrike">
                <a:solidFill>
                  <a:srgbClr val="000000"/>
                </a:solidFill>
                <a:latin typeface="Calibri"/>
                <a:ea typeface="Calibri"/>
              </a:rPr>
              <a:t>Current ABM is conceptual and will be used as a ‘case study’ for architectural approach</a:t>
            </a:r>
            <a:endParaRPr b="0" lang="en-US" sz="2800" spc="-1" strike="noStrike">
              <a:solidFill>
                <a:srgbClr val="000000"/>
              </a:solidFill>
              <a:latin typeface="Arial"/>
            </a:endParaRPr>
          </a:p>
          <a:p>
            <a:pPr marL="270000" indent="-269640">
              <a:lnSpc>
                <a:spcPct val="90000"/>
              </a:lnSpc>
              <a:spcBef>
                <a:spcPts val="700"/>
              </a:spcBef>
              <a:buClr>
                <a:srgbClr val="000000"/>
              </a:buClr>
              <a:buFont typeface="Noto Sans Symbols"/>
              <a:buChar char="▪"/>
            </a:pPr>
            <a:r>
              <a:rPr b="0" lang="en-US" sz="2800" spc="-1" strike="noStrike">
                <a:solidFill>
                  <a:srgbClr val="000000"/>
                </a:solidFill>
                <a:latin typeface="Calibri"/>
                <a:ea typeface="Calibri"/>
              </a:rPr>
              <a:t>This is the first step in what we hope will be a broader modeling enterprise:</a:t>
            </a:r>
            <a:endParaRPr b="0" lang="en-US" sz="2800" spc="-1" strike="noStrike">
              <a:solidFill>
                <a:srgbClr val="000000"/>
              </a:solidFill>
              <a:latin typeface="Arial"/>
            </a:endParaRPr>
          </a:p>
          <a:p>
            <a:pPr lvl="2" marL="457200" indent="-269640">
              <a:lnSpc>
                <a:spcPct val="90000"/>
              </a:lnSpc>
              <a:spcBef>
                <a:spcPts val="700"/>
              </a:spcBef>
              <a:buClr>
                <a:srgbClr val="000000"/>
              </a:buClr>
              <a:buFont typeface="Noto Sans Symbols"/>
              <a:buChar char="▪"/>
            </a:pPr>
            <a:r>
              <a:rPr b="0" lang="en-US" sz="2400" spc="-1" strike="noStrike">
                <a:solidFill>
                  <a:srgbClr val="000000"/>
                </a:solidFill>
                <a:latin typeface="Calibri"/>
                <a:ea typeface="Calibri"/>
              </a:rPr>
              <a:t>Primary data collection for baseline model (parameterization, calibration, validation, etc.)</a:t>
            </a:r>
            <a:endParaRPr b="0" lang="en-US" sz="2400" spc="-1" strike="noStrike">
              <a:solidFill>
                <a:srgbClr val="000000"/>
              </a:solidFill>
              <a:latin typeface="Arial"/>
            </a:endParaRPr>
          </a:p>
          <a:p>
            <a:pPr lvl="2" marL="457200" indent="-269640">
              <a:lnSpc>
                <a:spcPct val="90000"/>
              </a:lnSpc>
              <a:spcBef>
                <a:spcPts val="700"/>
              </a:spcBef>
              <a:buClr>
                <a:srgbClr val="000000"/>
              </a:buClr>
              <a:buFont typeface="Noto Sans Symbols"/>
              <a:buChar char="▪"/>
            </a:pPr>
            <a:r>
              <a:rPr b="0" lang="en-US" sz="2400" spc="-1" strike="noStrike">
                <a:solidFill>
                  <a:srgbClr val="000000"/>
                </a:solidFill>
                <a:latin typeface="Calibri"/>
                <a:ea typeface="Calibri"/>
              </a:rPr>
              <a:t>Apply baseline model to other topics/research questions (e.g., nutrition; physical activity; infectious disease)</a:t>
            </a:r>
            <a:r>
              <a:rPr b="0" lang="en-US" sz="2800" spc="-1" strike="noStrike">
                <a:solidFill>
                  <a:srgbClr val="000000"/>
                </a:solidFill>
                <a:latin typeface="Calibri"/>
                <a:ea typeface="Calibri"/>
              </a:rPr>
              <a:t>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288720" y="628920"/>
            <a:ext cx="855000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000" spc="-1" strike="noStrike">
                <a:solidFill>
                  <a:srgbClr val="595959"/>
                </a:solidFill>
                <a:latin typeface="Calibri"/>
                <a:ea typeface="Calibri"/>
              </a:rPr>
              <a:t>The Long-Haul Truck Driving Profession:</a:t>
            </a:r>
            <a:br>
              <a:rPr sz="4000"/>
            </a:br>
            <a:r>
              <a:rPr b="0" lang="en-US" sz="4000" spc="-1" strike="noStrike">
                <a:solidFill>
                  <a:srgbClr val="595959"/>
                </a:solidFill>
                <a:latin typeface="Calibri"/>
                <a:ea typeface="Calibri"/>
              </a:rPr>
              <a:t>Health and Safety Disparities</a:t>
            </a:r>
            <a:endParaRPr b="0" lang="en-US" sz="4000" spc="-1" strike="noStrike">
              <a:solidFill>
                <a:srgbClr val="000000"/>
              </a:solidFill>
              <a:latin typeface="Arial"/>
            </a:endParaRPr>
          </a:p>
        </p:txBody>
      </p:sp>
      <p:pic>
        <p:nvPicPr>
          <p:cNvPr id="143" name="Google Shape;97;p4" descr=""/>
          <p:cNvPicPr/>
          <p:nvPr/>
        </p:nvPicPr>
        <p:blipFill>
          <a:blip r:embed="rId1"/>
          <a:stretch/>
        </p:blipFill>
        <p:spPr>
          <a:xfrm>
            <a:off x="6533280" y="5331600"/>
            <a:ext cx="2514240" cy="1326960"/>
          </a:xfrm>
          <a:prstGeom prst="rect">
            <a:avLst/>
          </a:prstGeom>
          <a:ln w="0">
            <a:noFill/>
          </a:ln>
        </p:spPr>
      </p:pic>
      <p:pic>
        <p:nvPicPr>
          <p:cNvPr id="144" name="Google Shape;98;p4" descr=""/>
          <p:cNvPicPr/>
          <p:nvPr/>
        </p:nvPicPr>
        <p:blipFill>
          <a:blip r:embed="rId2"/>
          <a:stretch/>
        </p:blipFill>
        <p:spPr>
          <a:xfrm>
            <a:off x="96120" y="1785960"/>
            <a:ext cx="2514240" cy="1414080"/>
          </a:xfrm>
          <a:prstGeom prst="rect">
            <a:avLst/>
          </a:prstGeom>
          <a:ln w="0">
            <a:noFill/>
          </a:ln>
        </p:spPr>
      </p:pic>
      <p:pic>
        <p:nvPicPr>
          <p:cNvPr id="145" name="Google Shape;99;p4" descr=""/>
          <p:cNvPicPr/>
          <p:nvPr/>
        </p:nvPicPr>
        <p:blipFill>
          <a:blip r:embed="rId3"/>
          <a:stretch/>
        </p:blipFill>
        <p:spPr>
          <a:xfrm>
            <a:off x="6533280" y="1785960"/>
            <a:ext cx="2514240" cy="1678320"/>
          </a:xfrm>
          <a:prstGeom prst="rect">
            <a:avLst/>
          </a:prstGeom>
          <a:ln w="0">
            <a:noFill/>
          </a:ln>
        </p:spPr>
      </p:pic>
      <p:pic>
        <p:nvPicPr>
          <p:cNvPr id="146" name="Google Shape;100;p4" descr=""/>
          <p:cNvPicPr/>
          <p:nvPr/>
        </p:nvPicPr>
        <p:blipFill>
          <a:blip r:embed="rId4"/>
          <a:stretch/>
        </p:blipFill>
        <p:spPr>
          <a:xfrm>
            <a:off x="96120" y="5212440"/>
            <a:ext cx="2514240" cy="1414440"/>
          </a:xfrm>
          <a:prstGeom prst="rect">
            <a:avLst/>
          </a:prstGeom>
          <a:ln w="0">
            <a:noFill/>
          </a:ln>
        </p:spPr>
      </p:pic>
      <p:pic>
        <p:nvPicPr>
          <p:cNvPr id="147" name="Google Shape;101;p4" descr=""/>
          <p:cNvPicPr/>
          <p:nvPr/>
        </p:nvPicPr>
        <p:blipFill>
          <a:blip r:embed="rId5"/>
          <a:stretch/>
        </p:blipFill>
        <p:spPr>
          <a:xfrm>
            <a:off x="3041640" y="3200400"/>
            <a:ext cx="2971440" cy="1983240"/>
          </a:xfrm>
          <a:prstGeom prst="rect">
            <a:avLst/>
          </a:prstGeom>
          <a:ln w="0">
            <a:noFill/>
          </a:ln>
        </p:spPr>
      </p:pic>
      <p:sp>
        <p:nvSpPr>
          <p:cNvPr id="148" name="Google Shape;102;p4"/>
          <p:cNvSpPr/>
          <p:nvPr/>
        </p:nvSpPr>
        <p:spPr>
          <a:xfrm rot="8504400">
            <a:off x="2536920" y="5159160"/>
            <a:ext cx="658440" cy="287280"/>
          </a:xfrm>
          <a:prstGeom prst="rightArrow">
            <a:avLst>
              <a:gd name="adj1" fmla="val 50000"/>
              <a:gd name="adj2" fmla="val 50000"/>
            </a:avLst>
          </a:prstGeom>
          <a:solidFill>
            <a:srgbClr val="d64a3b"/>
          </a:solidFill>
          <a:ln w="15840">
            <a:solidFill>
              <a:srgbClr val="237dac"/>
            </a:solidFill>
            <a:round/>
          </a:ln>
        </p:spPr>
        <p:style>
          <a:lnRef idx="0"/>
          <a:fillRef idx="0"/>
          <a:effectRef idx="0"/>
          <a:fontRef idx="minor"/>
        </p:style>
        <p:txBody>
          <a:bodyPr anchor="ctr">
            <a:noAutofit/>
          </a:bodyPr>
          <a:p>
            <a:endParaRPr b="0" lang="en-US" sz="1400" spc="-1" strike="noStrike">
              <a:solidFill>
                <a:srgbClr val="000000"/>
              </a:solidFill>
              <a:latin typeface="Arial"/>
            </a:endParaRPr>
          </a:p>
        </p:txBody>
      </p:sp>
      <p:sp>
        <p:nvSpPr>
          <p:cNvPr id="149" name="Google Shape;103;p4"/>
          <p:cNvSpPr/>
          <p:nvPr/>
        </p:nvSpPr>
        <p:spPr>
          <a:xfrm rot="19204800">
            <a:off x="5852520" y="2899440"/>
            <a:ext cx="753120" cy="287280"/>
          </a:xfrm>
          <a:prstGeom prst="rightArrow">
            <a:avLst>
              <a:gd name="adj1" fmla="val 50000"/>
              <a:gd name="adj2" fmla="val 50000"/>
            </a:avLst>
          </a:prstGeom>
          <a:solidFill>
            <a:srgbClr val="d64a3b"/>
          </a:solidFill>
          <a:ln w="15840">
            <a:solidFill>
              <a:srgbClr val="237dac"/>
            </a:solidFill>
            <a:round/>
          </a:ln>
        </p:spPr>
        <p:style>
          <a:lnRef idx="0"/>
          <a:fillRef idx="0"/>
          <a:effectRef idx="0"/>
          <a:fontRef idx="minor"/>
        </p:style>
        <p:txBody>
          <a:bodyPr anchor="ctr">
            <a:noAutofit/>
          </a:bodyPr>
          <a:p>
            <a:endParaRPr b="0" lang="en-US" sz="1400" spc="-1" strike="noStrike">
              <a:solidFill>
                <a:srgbClr val="000000"/>
              </a:solidFill>
              <a:latin typeface="Arial"/>
            </a:endParaRPr>
          </a:p>
        </p:txBody>
      </p:sp>
      <p:sp>
        <p:nvSpPr>
          <p:cNvPr id="150" name="Google Shape;104;p4"/>
          <p:cNvSpPr/>
          <p:nvPr/>
        </p:nvSpPr>
        <p:spPr>
          <a:xfrm rot="13141800">
            <a:off x="2537280" y="2903400"/>
            <a:ext cx="669240" cy="287280"/>
          </a:xfrm>
          <a:prstGeom prst="rightArrow">
            <a:avLst>
              <a:gd name="adj1" fmla="val 50000"/>
              <a:gd name="adj2" fmla="val 50000"/>
            </a:avLst>
          </a:prstGeom>
          <a:solidFill>
            <a:srgbClr val="d64a3b"/>
          </a:solidFill>
          <a:ln w="15840">
            <a:solidFill>
              <a:srgbClr val="237dac"/>
            </a:solidFill>
            <a:round/>
          </a:ln>
        </p:spPr>
        <p:style>
          <a:lnRef idx="0"/>
          <a:fillRef idx="0"/>
          <a:effectRef idx="0"/>
          <a:fontRef idx="minor"/>
        </p:style>
        <p:txBody>
          <a:bodyPr anchor="ctr">
            <a:noAutofit/>
          </a:bodyPr>
          <a:p>
            <a:endParaRPr b="0" lang="en-US" sz="1400" spc="-1" strike="noStrike">
              <a:solidFill>
                <a:srgbClr val="000000"/>
              </a:solidFill>
              <a:latin typeface="Arial"/>
            </a:endParaRPr>
          </a:p>
        </p:txBody>
      </p:sp>
      <p:sp>
        <p:nvSpPr>
          <p:cNvPr id="151" name="Google Shape;105;p4"/>
          <p:cNvSpPr/>
          <p:nvPr/>
        </p:nvSpPr>
        <p:spPr>
          <a:xfrm rot="2428800">
            <a:off x="5849280" y="5213160"/>
            <a:ext cx="770400" cy="287280"/>
          </a:xfrm>
          <a:prstGeom prst="rightArrow">
            <a:avLst>
              <a:gd name="adj1" fmla="val 50000"/>
              <a:gd name="adj2" fmla="val 50000"/>
            </a:avLst>
          </a:prstGeom>
          <a:solidFill>
            <a:srgbClr val="d64a3b"/>
          </a:solidFill>
          <a:ln w="15840">
            <a:solidFill>
              <a:srgbClr val="237dac"/>
            </a:solidFill>
            <a:round/>
          </a:ln>
        </p:spPr>
        <p:style>
          <a:lnRef idx="0"/>
          <a:fillRef idx="0"/>
          <a:effectRef idx="0"/>
          <a:fontRef idx="minor"/>
        </p:style>
        <p:txBody>
          <a:bodyPr anchor="ctr">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48"/>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50"/>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49"/>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1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51"/>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228240" y="761040"/>
            <a:ext cx="855000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400" spc="-1" strike="noStrike">
                <a:solidFill>
                  <a:srgbClr val="595959"/>
                </a:solidFill>
                <a:latin typeface="Calibri"/>
                <a:ea typeface="Calibri"/>
              </a:rPr>
              <a:t>Truck Driver Worksites</a:t>
            </a:r>
            <a:endParaRPr b="0" lang="en-US" sz="4400" spc="-1" strike="noStrike">
              <a:solidFill>
                <a:srgbClr val="000000"/>
              </a:solidFill>
              <a:latin typeface="Arial"/>
            </a:endParaRPr>
          </a:p>
        </p:txBody>
      </p:sp>
      <p:pic>
        <p:nvPicPr>
          <p:cNvPr id="153" name="Google Shape;112;p5" descr=""/>
          <p:cNvPicPr/>
          <p:nvPr/>
        </p:nvPicPr>
        <p:blipFill>
          <a:blip r:embed="rId1"/>
          <a:stretch/>
        </p:blipFill>
        <p:spPr>
          <a:xfrm>
            <a:off x="0" y="2583360"/>
            <a:ext cx="9143640" cy="40719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228240" y="761040"/>
            <a:ext cx="855000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400" spc="-1" strike="noStrike">
                <a:solidFill>
                  <a:srgbClr val="595959"/>
                </a:solidFill>
                <a:latin typeface="Calibri"/>
                <a:ea typeface="Calibri"/>
              </a:rPr>
              <a:t>Worksites Provide Basic Needs</a:t>
            </a:r>
            <a:endParaRPr b="0" lang="en-US" sz="4400" spc="-1" strike="noStrike">
              <a:solidFill>
                <a:srgbClr val="000000"/>
              </a:solidFill>
              <a:latin typeface="Arial"/>
            </a:endParaRPr>
          </a:p>
        </p:txBody>
      </p:sp>
      <p:pic>
        <p:nvPicPr>
          <p:cNvPr id="155" name="Google Shape;119;p6" descr=""/>
          <p:cNvPicPr/>
          <p:nvPr/>
        </p:nvPicPr>
        <p:blipFill>
          <a:blip r:embed="rId1"/>
          <a:stretch/>
        </p:blipFill>
        <p:spPr>
          <a:xfrm>
            <a:off x="0" y="2217240"/>
            <a:ext cx="9143640" cy="44614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228240" y="761040"/>
            <a:ext cx="861048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000" spc="-1" strike="noStrike">
                <a:solidFill>
                  <a:srgbClr val="595959"/>
                </a:solidFill>
                <a:latin typeface="Calibri"/>
                <a:ea typeface="Calibri"/>
              </a:rPr>
              <a:t>Why ABM for Trucker Health and Safety?</a:t>
            </a:r>
            <a:endParaRPr b="0" lang="en-US" sz="4000" spc="-1" strike="noStrike">
              <a:solidFill>
                <a:srgbClr val="000000"/>
              </a:solidFill>
              <a:latin typeface="Arial"/>
            </a:endParaRPr>
          </a:p>
        </p:txBody>
      </p:sp>
      <p:sp>
        <p:nvSpPr>
          <p:cNvPr id="157" name="PlaceHolder 2"/>
          <p:cNvSpPr>
            <a:spLocks noGrp="1"/>
          </p:cNvSpPr>
          <p:nvPr>
            <p:ph/>
          </p:nvPr>
        </p:nvSpPr>
        <p:spPr>
          <a:xfrm>
            <a:off x="289080" y="1676160"/>
            <a:ext cx="8549640" cy="4343040"/>
          </a:xfrm>
          <a:prstGeom prst="rect">
            <a:avLst/>
          </a:prstGeom>
          <a:noFill/>
          <a:ln w="0">
            <a:noFill/>
          </a:ln>
        </p:spPr>
        <p:txBody>
          <a:bodyPr lIns="90000" rIns="90000" tIns="46800" bIns="46800" anchor="t">
            <a:normAutofit/>
          </a:bodyPr>
          <a:p>
            <a:pPr marL="270000" indent="-269640">
              <a:lnSpc>
                <a:spcPct val="90000"/>
              </a:lnSpc>
              <a:buClr>
                <a:srgbClr val="000000"/>
              </a:buClr>
              <a:buFont typeface="Noto Sans Symbols"/>
              <a:buChar char="▪"/>
            </a:pPr>
            <a:r>
              <a:rPr b="0" lang="en-US" sz="2800" spc="-1" strike="noStrike">
                <a:solidFill>
                  <a:srgbClr val="000000"/>
                </a:solidFill>
                <a:latin typeface="Calibri"/>
                <a:ea typeface="Calibri"/>
              </a:rPr>
              <a:t>Truck driver health and safety outcomes are dynamically complex</a:t>
            </a:r>
            <a:endParaRPr b="0" lang="en-US" sz="2800" spc="-1" strike="noStrike">
              <a:solidFill>
                <a:srgbClr val="000000"/>
              </a:solidFill>
              <a:latin typeface="Arial"/>
            </a:endParaRPr>
          </a:p>
          <a:p>
            <a:pPr marL="270000" indent="-269640">
              <a:lnSpc>
                <a:spcPct val="90000"/>
              </a:lnSpc>
              <a:spcBef>
                <a:spcPts val="700"/>
              </a:spcBef>
              <a:buClr>
                <a:srgbClr val="000000"/>
              </a:buClr>
              <a:buFont typeface="Noto Sans Symbols"/>
              <a:buChar char="▪"/>
            </a:pPr>
            <a:r>
              <a:rPr b="0" lang="en-US" sz="2800" spc="-1" strike="noStrike">
                <a:solidFill>
                  <a:srgbClr val="000000"/>
                </a:solidFill>
                <a:latin typeface="Calibri"/>
                <a:ea typeface="Calibri"/>
              </a:rPr>
              <a:t>ABM is uniquely adept for capturing key causal mechanisms – or generative mechanisms – that give rise to truck driver health and safety outcomes</a:t>
            </a:r>
            <a:endParaRPr b="0" lang="en-US" sz="2800" spc="-1" strike="noStrike">
              <a:solidFill>
                <a:srgbClr val="000000"/>
              </a:solidFill>
              <a:latin typeface="Arial"/>
            </a:endParaRPr>
          </a:p>
          <a:p>
            <a:pPr marL="270000" indent="-269640">
              <a:lnSpc>
                <a:spcPct val="90000"/>
              </a:lnSpc>
              <a:spcBef>
                <a:spcPts val="700"/>
              </a:spcBef>
              <a:buClr>
                <a:srgbClr val="000000"/>
              </a:buClr>
              <a:buFont typeface="Noto Sans Symbols"/>
              <a:buChar char="▪"/>
            </a:pPr>
            <a:r>
              <a:rPr b="0" lang="en-US" sz="2800" spc="-1" strike="noStrike">
                <a:solidFill>
                  <a:srgbClr val="000000"/>
                </a:solidFill>
                <a:latin typeface="Calibri"/>
                <a:ea typeface="Calibri"/>
              </a:rPr>
              <a:t>These mechanisms are currently hypothesized as four ‘archetypes’ that constitute the ‘architecture’ of our baseline model</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57">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57">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5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0" y="761040"/>
            <a:ext cx="914364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000" spc="-1" strike="noStrike">
                <a:solidFill>
                  <a:srgbClr val="595959"/>
                </a:solidFill>
                <a:latin typeface="Calibri"/>
                <a:ea typeface="Calibri"/>
              </a:rPr>
              <a:t>Archetype 1: Stochastic Mobility</a:t>
            </a:r>
            <a:endParaRPr b="0" lang="en-US" sz="4000" spc="-1" strike="noStrike">
              <a:solidFill>
                <a:srgbClr val="000000"/>
              </a:solidFill>
              <a:latin typeface="Arial"/>
            </a:endParaRPr>
          </a:p>
        </p:txBody>
      </p:sp>
      <p:pic>
        <p:nvPicPr>
          <p:cNvPr id="159" name="Google Shape;133;p8" descr=""/>
          <p:cNvPicPr/>
          <p:nvPr/>
        </p:nvPicPr>
        <p:blipFill>
          <a:blip r:embed="rId1"/>
          <a:srcRect l="27197" t="0" r="0" b="0"/>
          <a:stretch/>
        </p:blipFill>
        <p:spPr>
          <a:xfrm>
            <a:off x="3162960" y="4348800"/>
            <a:ext cx="2817720" cy="2178000"/>
          </a:xfrm>
          <a:prstGeom prst="rect">
            <a:avLst/>
          </a:prstGeom>
          <a:ln w="0">
            <a:noFill/>
          </a:ln>
        </p:spPr>
      </p:pic>
      <p:pic>
        <p:nvPicPr>
          <p:cNvPr id="160" name="Google Shape;134;p8" descr=""/>
          <p:cNvPicPr/>
          <p:nvPr/>
        </p:nvPicPr>
        <p:blipFill>
          <a:blip r:embed="rId2"/>
          <a:srcRect l="0" t="4573" r="4951" b="0"/>
          <a:stretch/>
        </p:blipFill>
        <p:spPr>
          <a:xfrm>
            <a:off x="114480" y="3633840"/>
            <a:ext cx="2523960" cy="1659600"/>
          </a:xfrm>
          <a:prstGeom prst="rect">
            <a:avLst/>
          </a:prstGeom>
          <a:ln w="0">
            <a:noFill/>
          </a:ln>
        </p:spPr>
      </p:pic>
      <p:sp>
        <p:nvSpPr>
          <p:cNvPr id="161" name="Google Shape;135;p8"/>
          <p:cNvSpPr/>
          <p:nvPr/>
        </p:nvSpPr>
        <p:spPr>
          <a:xfrm rot="2293800">
            <a:off x="1825200" y="5653800"/>
            <a:ext cx="1517040" cy="24480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0" y="704160"/>
            <a:ext cx="9143640" cy="763920"/>
          </a:xfrm>
          <a:prstGeom prst="rect">
            <a:avLst/>
          </a:prstGeom>
          <a:noFill/>
          <a:ln w="0">
            <a:noFill/>
          </a:ln>
        </p:spPr>
        <p:txBody>
          <a:bodyPr lIns="90000" rIns="90000" tIns="46800" bIns="46800" anchor="ctr">
            <a:noAutofit/>
          </a:bodyPr>
          <a:p>
            <a:pPr indent="0">
              <a:lnSpc>
                <a:spcPct val="90000"/>
              </a:lnSpc>
              <a:buNone/>
              <a:tabLst>
                <a:tab algn="l" pos="0"/>
              </a:tabLst>
            </a:pPr>
            <a:r>
              <a:rPr b="0" lang="en-US" sz="4000" spc="-1" strike="noStrike">
                <a:solidFill>
                  <a:srgbClr val="595959"/>
                </a:solidFill>
                <a:latin typeface="Calibri"/>
                <a:ea typeface="Calibri"/>
              </a:rPr>
              <a:t>Archetype 2: Vulnerable Network Characteristics</a:t>
            </a:r>
            <a:endParaRPr b="0" lang="en-US" sz="4000" spc="-1" strike="noStrike">
              <a:solidFill>
                <a:srgbClr val="000000"/>
              </a:solidFill>
              <a:latin typeface="Arial"/>
            </a:endParaRPr>
          </a:p>
        </p:txBody>
      </p:sp>
      <p:pic>
        <p:nvPicPr>
          <p:cNvPr id="163" name="Google Shape;142;p9" descr=""/>
          <p:cNvPicPr/>
          <p:nvPr/>
        </p:nvPicPr>
        <p:blipFill>
          <a:blip r:embed="rId1"/>
          <a:srcRect l="27197" t="0" r="0" b="0"/>
          <a:stretch/>
        </p:blipFill>
        <p:spPr>
          <a:xfrm>
            <a:off x="3162960" y="4348800"/>
            <a:ext cx="2817720" cy="2178000"/>
          </a:xfrm>
          <a:prstGeom prst="rect">
            <a:avLst/>
          </a:prstGeom>
          <a:ln w="0">
            <a:noFill/>
          </a:ln>
        </p:spPr>
      </p:pic>
      <p:pic>
        <p:nvPicPr>
          <p:cNvPr id="164" name="Google Shape;143;p9" descr=""/>
          <p:cNvPicPr/>
          <p:nvPr/>
        </p:nvPicPr>
        <p:blipFill>
          <a:blip r:embed="rId2"/>
          <a:srcRect l="0" t="4573" r="4951" b="0"/>
          <a:stretch/>
        </p:blipFill>
        <p:spPr>
          <a:xfrm>
            <a:off x="114480" y="3633840"/>
            <a:ext cx="2523960" cy="1659600"/>
          </a:xfrm>
          <a:prstGeom prst="rect">
            <a:avLst/>
          </a:prstGeom>
          <a:ln w="0">
            <a:noFill/>
          </a:ln>
        </p:spPr>
      </p:pic>
      <p:pic>
        <p:nvPicPr>
          <p:cNvPr id="165" name="Google Shape;144;p9" descr=""/>
          <p:cNvPicPr/>
          <p:nvPr/>
        </p:nvPicPr>
        <p:blipFill>
          <a:blip r:embed="rId3"/>
          <a:srcRect l="26081" t="0" r="0" b="0"/>
          <a:stretch/>
        </p:blipFill>
        <p:spPr>
          <a:xfrm>
            <a:off x="2027160" y="1673280"/>
            <a:ext cx="2270880" cy="1755360"/>
          </a:xfrm>
          <a:prstGeom prst="rect">
            <a:avLst/>
          </a:prstGeom>
          <a:ln w="0">
            <a:noFill/>
          </a:ln>
        </p:spPr>
      </p:pic>
      <p:sp>
        <p:nvSpPr>
          <p:cNvPr id="166" name="Google Shape;145;p9"/>
          <p:cNvSpPr/>
          <p:nvPr/>
        </p:nvSpPr>
        <p:spPr>
          <a:xfrm rot="2293800">
            <a:off x="2930400" y="3750120"/>
            <a:ext cx="1517040" cy="24480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
        <p:nvSpPr>
          <p:cNvPr id="167" name="Google Shape;146;p9"/>
          <p:cNvSpPr/>
          <p:nvPr/>
        </p:nvSpPr>
        <p:spPr>
          <a:xfrm rot="2293800">
            <a:off x="1825200" y="5653800"/>
            <a:ext cx="1517040" cy="244800"/>
          </a:xfrm>
          <a:prstGeom prst="rightArrow">
            <a:avLst>
              <a:gd name="adj1" fmla="val 50000"/>
              <a:gd name="adj2" fmla="val 50000"/>
            </a:avLst>
          </a:prstGeom>
          <a:solidFill>
            <a:srgbClr val="8064a2"/>
          </a:solidFill>
          <a:ln w="12600">
            <a:solidFill>
              <a:srgbClr val="395e89"/>
            </a:solidFill>
            <a:miter/>
          </a:ln>
        </p:spPr>
        <p:style>
          <a:lnRef idx="0"/>
          <a:fillRef idx="0"/>
          <a:effectRef idx="0"/>
          <a:fontRef idx="minor"/>
        </p:style>
        <p:txBody>
          <a:bodyPr anchor="ctr">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47</TotalTime>
  <Application>LibreOffice/7.4.7.2$Linux_X86_64 LibreOffice_project/40$Build-2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2010-09-02T15:43:35Z</dcterms:created>
  <dc:creator>W. David Snell</dc:creator>
  <dc:description/>
  <dc:language>en-CA</dc:language>
  <cp:lastModifiedBy/>
  <dcterms:modified xsi:type="dcterms:W3CDTF">2023-08-23T11:56:28Z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4UKQYHMNECZ5-1399-618</vt:lpwstr>
  </property>
  <property fmtid="{D5CDD505-2E9C-101B-9397-08002B2CF9AE}" pid="3" name="_dlc_DocIdItemGuid">
    <vt:lpwstr>bae46ebc-0493-409d-bcf7-d3d399f07e6f</vt:lpwstr>
  </property>
  <property fmtid="{D5CDD505-2E9C-101B-9397-08002B2CF9AE}" pid="4" name="_dlc_DocIdUrl">
    <vt:lpwstr>https://share.usask.ca/medicine/ugme/CC/CDSC/_layouts/15/DocIdRedir.aspx?ID=4UKQYHMNECZ5-1399-618, 4UKQYHMNECZ5-1399-618</vt:lpwstr>
  </property>
</Properties>
</file>